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sldIdLst>
    <p:sldId id="256" r:id="rId5"/>
    <p:sldId id="258" r:id="rId6"/>
    <p:sldId id="273" r:id="rId7"/>
    <p:sldId id="261" r:id="rId8"/>
    <p:sldId id="263" r:id="rId9"/>
    <p:sldId id="274" r:id="rId10"/>
    <p:sldId id="264" r:id="rId11"/>
    <p:sldId id="275" r:id="rId12"/>
    <p:sldId id="276" r:id="rId13"/>
    <p:sldId id="265" r:id="rId14"/>
    <p:sldId id="267" r:id="rId15"/>
    <p:sldId id="270" r:id="rId16"/>
    <p:sldId id="271" r:id="rId17"/>
    <p:sldId id="272"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League Gothic" pitchFamily="2" charset="77"/>
      <p:regular r:id="rId24"/>
    </p:embeddedFont>
    <p:embeddedFont>
      <p:font typeface="Roboto" panose="02000000000000000000" pitchFamily="2" charset="0"/>
      <p:regular r:id="rId25"/>
      <p:bold r:id="rId26"/>
      <p:italic r:id="rId27"/>
      <p:boldItalic r:id="rId28"/>
    </p:embeddedFont>
    <p:embeddedFont>
      <p:font typeface="Roboto Bold" panose="02000000000000000000" pitchFamily="2" charset="0"/>
      <p:regular r:id="rId29"/>
      <p:bold r:id="rId30"/>
      <p:italic r:id="rId31"/>
    </p:embeddedFont>
    <p:embeddedFont>
      <p:font typeface="Roboto Condensed"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4CBEC-C661-0545-2D52-C34781045C84}" v="4" dt="2024-07-24T16:48:59.948"/>
    <p1510:client id="{8271B42B-A02E-6347-9025-CC86DB0A9864}" v="1" dt="2024-07-24T19:14:11.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80" d="100"/>
          <a:sy n="80" d="100"/>
        </p:scale>
        <p:origin x="824"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Update the text to fit your LUW. Feel free to add your own photo.</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407703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Insert your focus areas and how many partner agencies you have in that area. Feel free to adjust as needed if you have more than 3 or internal programs.</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230493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publixcharities.org/"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191"/>
        </a:solidFill>
        <a:effectLst/>
      </p:bgPr>
    </p:bg>
    <p:spTree>
      <p:nvGrpSpPr>
        <p:cNvPr id="1" name=""/>
        <p:cNvGrpSpPr/>
        <p:nvPr/>
      </p:nvGrpSpPr>
      <p:grpSpPr>
        <a:xfrm>
          <a:off x="0" y="0"/>
          <a:ext cx="0" cy="0"/>
          <a:chOff x="0" y="0"/>
          <a:chExt cx="0" cy="0"/>
        </a:xfrm>
      </p:grpSpPr>
      <p:sp>
        <p:nvSpPr>
          <p:cNvPr id="11" name="Freeform 11"/>
          <p:cNvSpPr/>
          <p:nvPr/>
        </p:nvSpPr>
        <p:spPr>
          <a:xfrm>
            <a:off x="15595429" y="8832624"/>
            <a:ext cx="2312534" cy="1104868"/>
          </a:xfrm>
          <a:custGeom>
            <a:avLst/>
            <a:gdLst/>
            <a:ahLst/>
            <a:cxnLst/>
            <a:rect l="l" t="t" r="r" b="b"/>
            <a:pathLst>
              <a:path w="2312534" h="1104868">
                <a:moveTo>
                  <a:pt x="0" y="0"/>
                </a:moveTo>
                <a:lnTo>
                  <a:pt x="2312534" y="0"/>
                </a:lnTo>
                <a:lnTo>
                  <a:pt x="2312534" y="1104868"/>
                </a:lnTo>
                <a:lnTo>
                  <a:pt x="0" y="1104868"/>
                </a:lnTo>
                <a:lnTo>
                  <a:pt x="0" y="0"/>
                </a:lnTo>
                <a:close/>
              </a:path>
            </a:pathLst>
          </a:custGeom>
          <a:blipFill>
            <a:blip r:embed="rId2"/>
            <a:stretch>
              <a:fillRect b="-33954"/>
            </a:stretch>
          </a:blipFill>
        </p:spPr>
        <p:txBody>
          <a:bodyPr/>
          <a:lstStyle/>
          <a:p>
            <a:endParaRPr lang="en-US"/>
          </a:p>
        </p:txBody>
      </p:sp>
      <p:pic>
        <p:nvPicPr>
          <p:cNvPr id="14" name="Picture 13" descr="A logo with text overlay&#10;&#10;Description automatically generated">
            <a:extLst>
              <a:ext uri="{FF2B5EF4-FFF2-40B4-BE49-F238E27FC236}">
                <a16:creationId xmlns:a16="http://schemas.microsoft.com/office/drawing/2014/main" id="{AB5E1397-8D33-FD17-61D1-8BAFE78A6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5192">
                <a:alpha val="100000"/>
              </a:srgbClr>
            </a:gs>
            <a:gs pos="50000">
              <a:srgbClr val="005192">
                <a:alpha val="100000"/>
              </a:srgbClr>
            </a:gs>
            <a:gs pos="100000">
              <a:srgbClr val="529F02">
                <a:alpha val="100000"/>
              </a:srgbClr>
            </a:gs>
          </a:gsLst>
          <a:lin ang="2700000"/>
        </a:gradFill>
        <a:effectLst/>
      </p:bgPr>
    </p:bg>
    <p:spTree>
      <p:nvGrpSpPr>
        <p:cNvPr id="1" name=""/>
        <p:cNvGrpSpPr/>
        <p:nvPr/>
      </p:nvGrpSpPr>
      <p:grpSpPr>
        <a:xfrm>
          <a:off x="0" y="0"/>
          <a:ext cx="0" cy="0"/>
          <a:chOff x="0" y="0"/>
          <a:chExt cx="0" cy="0"/>
        </a:xfrm>
      </p:grpSpPr>
      <p:pic>
        <p:nvPicPr>
          <p:cNvPr id="23" name="Picture 22" descr="A group of people holding a box&#10;&#10;Description automatically generated">
            <a:extLst>
              <a:ext uri="{FF2B5EF4-FFF2-40B4-BE49-F238E27FC236}">
                <a16:creationId xmlns:a16="http://schemas.microsoft.com/office/drawing/2014/main" id="{B6C221F4-DD2B-D6C7-1ED3-403B08899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1162" y="4016580"/>
            <a:ext cx="4183420" cy="366049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191"/>
            </a:solidFill>
          </p:spPr>
          <p:txBody>
            <a:bodyPr/>
            <a:lstStyle/>
            <a:p>
              <a:endParaRPr lang="en-US"/>
            </a:p>
          </p:txBody>
        </p:sp>
        <p:sp>
          <p:nvSpPr>
            <p:cNvPr id="4" name="TextBox 4"/>
            <p:cNvSpPr txBox="1"/>
            <p:nvPr/>
          </p:nvSpPr>
          <p:spPr>
            <a:xfrm>
              <a:off x="127000" y="273050"/>
              <a:ext cx="558800" cy="3873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7064037" y="4016580"/>
            <a:ext cx="4183420" cy="3660492"/>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39ED0"/>
            </a:solidFill>
          </p:spPr>
          <p:txBody>
            <a:bodyPr/>
            <a:lstStyle/>
            <a:p>
              <a:endParaRPr lang="en-US"/>
            </a:p>
          </p:txBody>
        </p:sp>
        <p:sp>
          <p:nvSpPr>
            <p:cNvPr id="7" name="TextBox 7"/>
            <p:cNvSpPr txBox="1"/>
            <p:nvPr/>
          </p:nvSpPr>
          <p:spPr>
            <a:xfrm>
              <a:off x="127000" y="273050"/>
              <a:ext cx="558800" cy="3873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4257600" y="4012098"/>
            <a:ext cx="4183420" cy="3660492"/>
            <a:chOff x="0" y="0"/>
            <a:chExt cx="812800" cy="711200"/>
          </a:xfrm>
        </p:grpSpPr>
        <p:sp>
          <p:nvSpPr>
            <p:cNvPr id="9" name="Freeform 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FB351"/>
            </a:solidFill>
          </p:spPr>
          <p:txBody>
            <a:bodyPr/>
            <a:lstStyle/>
            <a:p>
              <a:endParaRPr lang="en-US"/>
            </a:p>
          </p:txBody>
        </p:sp>
        <p:sp>
          <p:nvSpPr>
            <p:cNvPr id="10" name="TextBox 10"/>
            <p:cNvSpPr txBox="1"/>
            <p:nvPr/>
          </p:nvSpPr>
          <p:spPr>
            <a:xfrm>
              <a:off x="127000" y="-6350"/>
              <a:ext cx="558800" cy="3873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2676912" y="4016580"/>
            <a:ext cx="4183420" cy="3660492"/>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191"/>
            </a:solidFill>
            <a:ln cap="sq">
              <a:noFill/>
              <a:prstDash val="solid"/>
              <a:miter/>
            </a:ln>
          </p:spPr>
          <p:txBody>
            <a:bodyPr/>
            <a:lstStyle/>
            <a:p>
              <a:endParaRPr lang="en-US"/>
            </a:p>
          </p:txBody>
        </p:sp>
        <p:sp>
          <p:nvSpPr>
            <p:cNvPr id="13" name="TextBox 13"/>
            <p:cNvSpPr txBox="1"/>
            <p:nvPr/>
          </p:nvSpPr>
          <p:spPr>
            <a:xfrm>
              <a:off x="127000" y="273050"/>
              <a:ext cx="558800" cy="387350"/>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14" name="Group 14"/>
          <p:cNvGrpSpPr/>
          <p:nvPr/>
        </p:nvGrpSpPr>
        <p:grpSpPr>
          <a:xfrm>
            <a:off x="9870475" y="4016580"/>
            <a:ext cx="4183420" cy="3660492"/>
            <a:chOff x="0" y="0"/>
            <a:chExt cx="812800" cy="711200"/>
          </a:xfrm>
        </p:grpSpPr>
        <p:sp>
          <p:nvSpPr>
            <p:cNvPr id="15" name="Freeform 15"/>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F443B"/>
            </a:solidFill>
            <a:ln cap="sq">
              <a:noFill/>
              <a:prstDash val="solid"/>
              <a:miter/>
            </a:ln>
          </p:spPr>
          <p:txBody>
            <a:bodyPr/>
            <a:lstStyle/>
            <a:p>
              <a:endParaRPr lang="en-US"/>
            </a:p>
          </p:txBody>
        </p:sp>
        <p:sp>
          <p:nvSpPr>
            <p:cNvPr id="16" name="TextBox 16"/>
            <p:cNvSpPr txBox="1"/>
            <p:nvPr/>
          </p:nvSpPr>
          <p:spPr>
            <a:xfrm>
              <a:off x="127000" y="-6350"/>
              <a:ext cx="558800" cy="38735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7" name="Freeform 17"/>
          <p:cNvSpPr/>
          <p:nvPr/>
        </p:nvSpPr>
        <p:spPr>
          <a:xfrm>
            <a:off x="15704065" y="9010636"/>
            <a:ext cx="2312534" cy="1104868"/>
          </a:xfrm>
          <a:custGeom>
            <a:avLst/>
            <a:gdLst/>
            <a:ahLst/>
            <a:cxnLst/>
            <a:rect l="l" t="t" r="r" b="b"/>
            <a:pathLst>
              <a:path w="2312534" h="1104868">
                <a:moveTo>
                  <a:pt x="0" y="0"/>
                </a:moveTo>
                <a:lnTo>
                  <a:pt x="2312534" y="0"/>
                </a:lnTo>
                <a:lnTo>
                  <a:pt x="2312534" y="1104868"/>
                </a:lnTo>
                <a:lnTo>
                  <a:pt x="0" y="1104868"/>
                </a:lnTo>
                <a:lnTo>
                  <a:pt x="0" y="0"/>
                </a:lnTo>
                <a:close/>
              </a:path>
            </a:pathLst>
          </a:custGeom>
          <a:blipFill>
            <a:blip r:embed="rId2"/>
            <a:stretch>
              <a:fillRect b="-33954"/>
            </a:stretch>
          </a:blipFill>
        </p:spPr>
        <p:txBody>
          <a:bodyPr/>
          <a:lstStyle/>
          <a:p>
            <a:endParaRPr lang="en-US"/>
          </a:p>
        </p:txBody>
      </p:sp>
      <p:sp>
        <p:nvSpPr>
          <p:cNvPr id="21" name="TextBox 21"/>
          <p:cNvSpPr txBox="1"/>
          <p:nvPr/>
        </p:nvSpPr>
        <p:spPr>
          <a:xfrm>
            <a:off x="3148367" y="1203084"/>
            <a:ext cx="11991265" cy="1369438"/>
          </a:xfrm>
          <a:prstGeom prst="rect">
            <a:avLst/>
          </a:prstGeom>
        </p:spPr>
        <p:txBody>
          <a:bodyPr lIns="0" tIns="0" rIns="0" bIns="0" rtlCol="0" anchor="t">
            <a:spAutoFit/>
          </a:bodyPr>
          <a:lstStyle/>
          <a:p>
            <a:pPr algn="ctr">
              <a:lnSpc>
                <a:spcPts val="10349"/>
              </a:lnSpc>
            </a:pPr>
            <a:r>
              <a:rPr lang="en-US" sz="10048" spc="321">
                <a:solidFill>
                  <a:srgbClr val="07477A"/>
                </a:solidFill>
                <a:latin typeface="League Gothic"/>
                <a:ea typeface="League Gothic"/>
                <a:cs typeface="League Gothic"/>
                <a:sym typeface="League Gothic"/>
              </a:rPr>
              <a:t>YOUR DOLLARS AT WORK</a:t>
            </a:r>
          </a:p>
        </p:txBody>
      </p:sp>
      <p:sp>
        <p:nvSpPr>
          <p:cNvPr id="28" name="Freeform 28"/>
          <p:cNvSpPr/>
          <p:nvPr/>
        </p:nvSpPr>
        <p:spPr>
          <a:xfrm>
            <a:off x="13224760" y="9073665"/>
            <a:ext cx="2312534" cy="1035823"/>
          </a:xfrm>
          <a:custGeom>
            <a:avLst/>
            <a:gdLst/>
            <a:ahLst/>
            <a:cxnLst/>
            <a:rect l="l" t="t" r="r" b="b"/>
            <a:pathLst>
              <a:path w="2312534" h="1035823">
                <a:moveTo>
                  <a:pt x="0" y="0"/>
                </a:moveTo>
                <a:lnTo>
                  <a:pt x="2312534" y="0"/>
                </a:lnTo>
                <a:lnTo>
                  <a:pt x="2312534" y="1035823"/>
                </a:lnTo>
                <a:lnTo>
                  <a:pt x="0" y="1035823"/>
                </a:lnTo>
                <a:lnTo>
                  <a:pt x="0" y="0"/>
                </a:lnTo>
                <a:close/>
              </a:path>
            </a:pathLst>
          </a:custGeom>
          <a:blipFill>
            <a:blip r:embed="rId3"/>
            <a:stretch>
              <a:fillRect/>
            </a:stretch>
          </a:blipFill>
        </p:spPr>
        <p:txBody>
          <a:bodyPr/>
          <a:lstStyle/>
          <a:p>
            <a:endParaRPr lang="en-US"/>
          </a:p>
        </p:txBody>
      </p:sp>
      <p:pic>
        <p:nvPicPr>
          <p:cNvPr id="40" name="Picture 39" descr="A group of triangles with text&#10;&#10;Description automatically generated">
            <a:extLst>
              <a:ext uri="{FF2B5EF4-FFF2-40B4-BE49-F238E27FC236}">
                <a16:creationId xmlns:a16="http://schemas.microsoft.com/office/drawing/2014/main" id="{5DE2A75F-ABE2-A7F8-CBD9-EA26C8FBA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9" name="TextBox 18">
            <a:extLst>
              <a:ext uri="{FF2B5EF4-FFF2-40B4-BE49-F238E27FC236}">
                <a16:creationId xmlns:a16="http://schemas.microsoft.com/office/drawing/2014/main" id="{E8468BE7-CAB4-5E5E-3884-EA5CD596555C}"/>
              </a:ext>
            </a:extLst>
          </p:cNvPr>
          <p:cNvSpPr txBox="1"/>
          <p:nvPr/>
        </p:nvSpPr>
        <p:spPr>
          <a:xfrm>
            <a:off x="2308682" y="6134100"/>
            <a:ext cx="2525152"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XXX,XXX</a:t>
            </a:r>
          </a:p>
        </p:txBody>
      </p:sp>
      <p:sp>
        <p:nvSpPr>
          <p:cNvPr id="30" name="TextBox 17">
            <a:extLst>
              <a:ext uri="{FF2B5EF4-FFF2-40B4-BE49-F238E27FC236}">
                <a16:creationId xmlns:a16="http://schemas.microsoft.com/office/drawing/2014/main" id="{3489AFD9-DEC9-A9B4-8B36-34702BC49293}"/>
              </a:ext>
            </a:extLst>
          </p:cNvPr>
          <p:cNvSpPr txBox="1"/>
          <p:nvPr/>
        </p:nvSpPr>
        <p:spPr>
          <a:xfrm>
            <a:off x="1451162" y="7909678"/>
            <a:ext cx="4183420" cy="1274901"/>
          </a:xfrm>
          <a:prstGeom prst="rect">
            <a:avLst/>
          </a:prstGeom>
        </p:spPr>
        <p:txBody>
          <a:bodyPr lIns="0" tIns="0" rIns="0" bIns="0" rtlCol="0" anchor="t">
            <a:spAutoFit/>
          </a:bodyPr>
          <a:lstStyle/>
          <a:p>
            <a:pPr algn="just">
              <a:lnSpc>
                <a:spcPts val="3359"/>
              </a:lnSpc>
            </a:pPr>
            <a:r>
              <a:rPr lang="en-US" sz="24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Residents served through United Way funded programs from July 2023 to June 2024.</a:t>
            </a:r>
          </a:p>
        </p:txBody>
      </p:sp>
      <p:sp>
        <p:nvSpPr>
          <p:cNvPr id="31" name="TextBox 18">
            <a:extLst>
              <a:ext uri="{FF2B5EF4-FFF2-40B4-BE49-F238E27FC236}">
                <a16:creationId xmlns:a16="http://schemas.microsoft.com/office/drawing/2014/main" id="{00F83A0E-F0C6-E747-42CF-FF3A63C8CBBB}"/>
              </a:ext>
            </a:extLst>
          </p:cNvPr>
          <p:cNvSpPr txBox="1"/>
          <p:nvPr/>
        </p:nvSpPr>
        <p:spPr>
          <a:xfrm>
            <a:off x="5041189" y="4229100"/>
            <a:ext cx="2525152"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XX,XXX</a:t>
            </a:r>
          </a:p>
        </p:txBody>
      </p:sp>
      <p:sp>
        <p:nvSpPr>
          <p:cNvPr id="32" name="TextBox 18">
            <a:extLst>
              <a:ext uri="{FF2B5EF4-FFF2-40B4-BE49-F238E27FC236}">
                <a16:creationId xmlns:a16="http://schemas.microsoft.com/office/drawing/2014/main" id="{73C4AF36-0D14-92B2-09E4-8CA1BDB455B6}"/>
              </a:ext>
            </a:extLst>
          </p:cNvPr>
          <p:cNvSpPr txBox="1"/>
          <p:nvPr/>
        </p:nvSpPr>
        <p:spPr>
          <a:xfrm>
            <a:off x="7832103" y="6156665"/>
            <a:ext cx="2525152"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XXX</a:t>
            </a:r>
          </a:p>
        </p:txBody>
      </p:sp>
      <p:sp>
        <p:nvSpPr>
          <p:cNvPr id="33" name="TextBox 18">
            <a:extLst>
              <a:ext uri="{FF2B5EF4-FFF2-40B4-BE49-F238E27FC236}">
                <a16:creationId xmlns:a16="http://schemas.microsoft.com/office/drawing/2014/main" id="{817343BC-A0CC-D807-5E8F-0460721C18F6}"/>
              </a:ext>
            </a:extLst>
          </p:cNvPr>
          <p:cNvSpPr txBox="1"/>
          <p:nvPr/>
        </p:nvSpPr>
        <p:spPr>
          <a:xfrm>
            <a:off x="10699608" y="4239126"/>
            <a:ext cx="2525152"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$XM</a:t>
            </a:r>
          </a:p>
        </p:txBody>
      </p:sp>
      <p:sp>
        <p:nvSpPr>
          <p:cNvPr id="34" name="TextBox 18">
            <a:extLst>
              <a:ext uri="{FF2B5EF4-FFF2-40B4-BE49-F238E27FC236}">
                <a16:creationId xmlns:a16="http://schemas.microsoft.com/office/drawing/2014/main" id="{FF787A56-FA3D-A5E2-107D-543CB3440311}"/>
              </a:ext>
            </a:extLst>
          </p:cNvPr>
          <p:cNvSpPr txBox="1"/>
          <p:nvPr/>
        </p:nvSpPr>
        <p:spPr>
          <a:xfrm>
            <a:off x="13506045" y="6156665"/>
            <a:ext cx="2525152"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XXX%</a:t>
            </a:r>
          </a:p>
        </p:txBody>
      </p:sp>
      <p:sp>
        <p:nvSpPr>
          <p:cNvPr id="35" name="TextBox 19">
            <a:extLst>
              <a:ext uri="{FF2B5EF4-FFF2-40B4-BE49-F238E27FC236}">
                <a16:creationId xmlns:a16="http://schemas.microsoft.com/office/drawing/2014/main" id="{FEF325A4-6405-2418-D9E4-4DECC10230D0}"/>
              </a:ext>
            </a:extLst>
          </p:cNvPr>
          <p:cNvSpPr txBox="1"/>
          <p:nvPr/>
        </p:nvSpPr>
        <p:spPr>
          <a:xfrm>
            <a:off x="4247538" y="2992428"/>
            <a:ext cx="4183420" cy="838884"/>
          </a:xfrm>
          <a:prstGeom prst="rect">
            <a:avLst/>
          </a:prstGeom>
        </p:spPr>
        <p:txBody>
          <a:bodyPr lIns="0" tIns="0" rIns="0" bIns="0" rtlCol="0" anchor="t">
            <a:spAutoFit/>
          </a:bodyPr>
          <a:lstStyle/>
          <a:p>
            <a:pPr algn="just">
              <a:lnSpc>
                <a:spcPts val="3359"/>
              </a:lnSpc>
            </a:pPr>
            <a:r>
              <a:rPr lang="en-US" sz="24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Community Impact Number or Statistic unique to your United Way.</a:t>
            </a:r>
          </a:p>
        </p:txBody>
      </p:sp>
      <p:sp>
        <p:nvSpPr>
          <p:cNvPr id="36" name="TextBox 24">
            <a:extLst>
              <a:ext uri="{FF2B5EF4-FFF2-40B4-BE49-F238E27FC236}">
                <a16:creationId xmlns:a16="http://schemas.microsoft.com/office/drawing/2014/main" id="{4387827D-3F7F-081C-FFB5-BB101610E276}"/>
              </a:ext>
            </a:extLst>
          </p:cNvPr>
          <p:cNvSpPr txBox="1"/>
          <p:nvPr/>
        </p:nvSpPr>
        <p:spPr>
          <a:xfrm>
            <a:off x="7064037" y="7905672"/>
            <a:ext cx="4183420" cy="838884"/>
          </a:xfrm>
          <a:prstGeom prst="rect">
            <a:avLst/>
          </a:prstGeom>
        </p:spPr>
        <p:txBody>
          <a:bodyPr lIns="0" tIns="0" rIns="0" bIns="0" rtlCol="0" anchor="t">
            <a:spAutoFit/>
          </a:bodyPr>
          <a:lstStyle/>
          <a:p>
            <a:pPr algn="just">
              <a:lnSpc>
                <a:spcPts val="3359"/>
              </a:lnSpc>
            </a:pPr>
            <a:r>
              <a:rPr lang="en-US" sz="24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Funded services at XX partner agencies serving local residents</a:t>
            </a:r>
          </a:p>
        </p:txBody>
      </p:sp>
      <p:sp>
        <p:nvSpPr>
          <p:cNvPr id="37" name="TextBox 25">
            <a:extLst>
              <a:ext uri="{FF2B5EF4-FFF2-40B4-BE49-F238E27FC236}">
                <a16:creationId xmlns:a16="http://schemas.microsoft.com/office/drawing/2014/main" id="{CF245B6F-D2F0-B66A-59A0-769FE6F4DAD5}"/>
              </a:ext>
            </a:extLst>
          </p:cNvPr>
          <p:cNvSpPr txBox="1"/>
          <p:nvPr/>
        </p:nvSpPr>
        <p:spPr>
          <a:xfrm>
            <a:off x="9870475" y="2496390"/>
            <a:ext cx="4183420" cy="1274901"/>
          </a:xfrm>
          <a:prstGeom prst="rect">
            <a:avLst/>
          </a:prstGeom>
        </p:spPr>
        <p:txBody>
          <a:bodyPr lIns="0" tIns="0" rIns="0" bIns="0" rtlCol="0" anchor="t">
            <a:spAutoFit/>
          </a:bodyPr>
          <a:lstStyle/>
          <a:p>
            <a:pPr algn="just">
              <a:lnSpc>
                <a:spcPts val="3359"/>
              </a:lnSpc>
            </a:pPr>
            <a:r>
              <a:rPr lang="en-US" sz="24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Donor dollars Invested in health, education, financial stability and basic needs services last fiscal year.</a:t>
            </a:r>
          </a:p>
        </p:txBody>
      </p:sp>
      <p:sp>
        <p:nvSpPr>
          <p:cNvPr id="38" name="TextBox 26">
            <a:extLst>
              <a:ext uri="{FF2B5EF4-FFF2-40B4-BE49-F238E27FC236}">
                <a16:creationId xmlns:a16="http://schemas.microsoft.com/office/drawing/2014/main" id="{216A6C5B-6FD6-B078-67AF-771F4EA57484}"/>
              </a:ext>
            </a:extLst>
          </p:cNvPr>
          <p:cNvSpPr txBox="1"/>
          <p:nvPr/>
        </p:nvSpPr>
        <p:spPr>
          <a:xfrm>
            <a:off x="12676912" y="7909678"/>
            <a:ext cx="4183420" cy="855362"/>
          </a:xfrm>
          <a:prstGeom prst="rect">
            <a:avLst/>
          </a:prstGeom>
        </p:spPr>
        <p:txBody>
          <a:bodyPr lIns="0" tIns="0" rIns="0" bIns="0" rtlCol="0" anchor="t">
            <a:spAutoFit/>
          </a:bodyPr>
          <a:lstStyle/>
          <a:p>
            <a:pPr algn="just">
              <a:lnSpc>
                <a:spcPts val="3359"/>
              </a:lnSpc>
            </a:pPr>
            <a:r>
              <a:rPr lang="en-US" sz="24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Percentage of funds that stay in our community.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blue and white background with text&#10;&#10;Description automatically generated">
            <a:extLst>
              <a:ext uri="{FF2B5EF4-FFF2-40B4-BE49-F238E27FC236}">
                <a16:creationId xmlns:a16="http://schemas.microsoft.com/office/drawing/2014/main" id="{9C877323-8181-2A6D-7ABD-E66599374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1" name="TextBox 18">
            <a:extLst>
              <a:ext uri="{FF2B5EF4-FFF2-40B4-BE49-F238E27FC236}">
                <a16:creationId xmlns:a16="http://schemas.microsoft.com/office/drawing/2014/main" id="{C6FEB72B-4DB8-5BCB-3BDF-D555788043F4}"/>
              </a:ext>
            </a:extLst>
          </p:cNvPr>
          <p:cNvSpPr txBox="1"/>
          <p:nvPr/>
        </p:nvSpPr>
        <p:spPr>
          <a:xfrm>
            <a:off x="533400" y="2324100"/>
            <a:ext cx="3733800"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$1 A WEEK</a:t>
            </a:r>
          </a:p>
        </p:txBody>
      </p:sp>
      <p:sp>
        <p:nvSpPr>
          <p:cNvPr id="52" name="TextBox 18">
            <a:extLst>
              <a:ext uri="{FF2B5EF4-FFF2-40B4-BE49-F238E27FC236}">
                <a16:creationId xmlns:a16="http://schemas.microsoft.com/office/drawing/2014/main" id="{77AF4592-F220-20B9-6A8F-6A439E80DF9F}"/>
              </a:ext>
            </a:extLst>
          </p:cNvPr>
          <p:cNvSpPr txBox="1"/>
          <p:nvPr/>
        </p:nvSpPr>
        <p:spPr>
          <a:xfrm>
            <a:off x="513347" y="3695700"/>
            <a:ext cx="3733800"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$3 A WEEK</a:t>
            </a:r>
          </a:p>
        </p:txBody>
      </p:sp>
      <p:sp>
        <p:nvSpPr>
          <p:cNvPr id="53" name="TextBox 18">
            <a:extLst>
              <a:ext uri="{FF2B5EF4-FFF2-40B4-BE49-F238E27FC236}">
                <a16:creationId xmlns:a16="http://schemas.microsoft.com/office/drawing/2014/main" id="{6FEF14C3-496A-0316-6E16-6AB4C7047E28}"/>
              </a:ext>
            </a:extLst>
          </p:cNvPr>
          <p:cNvSpPr txBox="1"/>
          <p:nvPr/>
        </p:nvSpPr>
        <p:spPr>
          <a:xfrm>
            <a:off x="513347" y="5067300"/>
            <a:ext cx="3733800"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$5 A WEEK</a:t>
            </a:r>
          </a:p>
        </p:txBody>
      </p:sp>
      <p:sp>
        <p:nvSpPr>
          <p:cNvPr id="54" name="TextBox 18">
            <a:extLst>
              <a:ext uri="{FF2B5EF4-FFF2-40B4-BE49-F238E27FC236}">
                <a16:creationId xmlns:a16="http://schemas.microsoft.com/office/drawing/2014/main" id="{0D7E3511-5C01-CD4C-AB74-B77A02C83BDC}"/>
              </a:ext>
            </a:extLst>
          </p:cNvPr>
          <p:cNvSpPr txBox="1"/>
          <p:nvPr/>
        </p:nvSpPr>
        <p:spPr>
          <a:xfrm>
            <a:off x="513347" y="6436895"/>
            <a:ext cx="3733800"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$10 A WEEK</a:t>
            </a:r>
          </a:p>
        </p:txBody>
      </p:sp>
      <p:sp>
        <p:nvSpPr>
          <p:cNvPr id="55" name="TextBox 18">
            <a:extLst>
              <a:ext uri="{FF2B5EF4-FFF2-40B4-BE49-F238E27FC236}">
                <a16:creationId xmlns:a16="http://schemas.microsoft.com/office/drawing/2014/main" id="{396AFCFA-82DD-BF4E-2F9A-7E7A077C9210}"/>
              </a:ext>
            </a:extLst>
          </p:cNvPr>
          <p:cNvSpPr txBox="1"/>
          <p:nvPr/>
        </p:nvSpPr>
        <p:spPr>
          <a:xfrm>
            <a:off x="638064" y="7806490"/>
            <a:ext cx="3733800" cy="1055610"/>
          </a:xfrm>
          <a:prstGeom prst="rect">
            <a:avLst/>
          </a:prstGeom>
        </p:spPr>
        <p:txBody>
          <a:bodyPr wrap="square" lIns="0" tIns="0" rIns="0" bIns="0" rtlCol="0" anchor="t">
            <a:spAutoFit/>
          </a:bodyPr>
          <a:lstStyle/>
          <a:p>
            <a:pPr algn="ctr">
              <a:lnSpc>
                <a:spcPts val="9239"/>
              </a:lnSpc>
            </a:pPr>
            <a:r>
              <a:rPr lang="en-US" sz="54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Antonio Bold"/>
              </a:rPr>
              <a:t>$20 A WEEK*</a:t>
            </a:r>
          </a:p>
        </p:txBody>
      </p:sp>
      <p:sp>
        <p:nvSpPr>
          <p:cNvPr id="56" name="TextBox 19">
            <a:extLst>
              <a:ext uri="{FF2B5EF4-FFF2-40B4-BE49-F238E27FC236}">
                <a16:creationId xmlns:a16="http://schemas.microsoft.com/office/drawing/2014/main" id="{11308588-28A2-A811-23B5-269FB19DD8A1}"/>
              </a:ext>
            </a:extLst>
          </p:cNvPr>
          <p:cNvSpPr txBox="1"/>
          <p:nvPr/>
        </p:nvSpPr>
        <p:spPr>
          <a:xfrm>
            <a:off x="6019800" y="2851905"/>
            <a:ext cx="11602062" cy="436017"/>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What $1/week could provide at your United Way over the course of a year.</a:t>
            </a:r>
          </a:p>
        </p:txBody>
      </p:sp>
      <p:sp>
        <p:nvSpPr>
          <p:cNvPr id="57" name="TextBox 19">
            <a:extLst>
              <a:ext uri="{FF2B5EF4-FFF2-40B4-BE49-F238E27FC236}">
                <a16:creationId xmlns:a16="http://schemas.microsoft.com/office/drawing/2014/main" id="{FC63207C-8AB2-C889-855D-86DABAE33936}"/>
              </a:ext>
            </a:extLst>
          </p:cNvPr>
          <p:cNvSpPr txBox="1"/>
          <p:nvPr/>
        </p:nvSpPr>
        <p:spPr>
          <a:xfrm>
            <a:off x="6019800" y="4149665"/>
            <a:ext cx="11602062" cy="436017"/>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What $3/week could provide at your United Way over the course of a year.</a:t>
            </a:r>
          </a:p>
        </p:txBody>
      </p:sp>
      <p:sp>
        <p:nvSpPr>
          <p:cNvPr id="58" name="TextBox 19">
            <a:extLst>
              <a:ext uri="{FF2B5EF4-FFF2-40B4-BE49-F238E27FC236}">
                <a16:creationId xmlns:a16="http://schemas.microsoft.com/office/drawing/2014/main" id="{53A499EA-D5F6-13E5-EEF5-2AB6CABC672B}"/>
              </a:ext>
            </a:extLst>
          </p:cNvPr>
          <p:cNvSpPr txBox="1"/>
          <p:nvPr/>
        </p:nvSpPr>
        <p:spPr>
          <a:xfrm>
            <a:off x="6019800" y="5447426"/>
            <a:ext cx="11602062" cy="436017"/>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What $5/week could provide at your United Way over the course of a year.</a:t>
            </a:r>
          </a:p>
        </p:txBody>
      </p:sp>
      <p:sp>
        <p:nvSpPr>
          <p:cNvPr id="59" name="TextBox 19">
            <a:extLst>
              <a:ext uri="{FF2B5EF4-FFF2-40B4-BE49-F238E27FC236}">
                <a16:creationId xmlns:a16="http://schemas.microsoft.com/office/drawing/2014/main" id="{9E45CC01-555F-7445-B0EC-C9D60DE6D000}"/>
              </a:ext>
            </a:extLst>
          </p:cNvPr>
          <p:cNvSpPr txBox="1"/>
          <p:nvPr/>
        </p:nvSpPr>
        <p:spPr>
          <a:xfrm>
            <a:off x="6019800" y="6815226"/>
            <a:ext cx="11602062" cy="436017"/>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What $10/week could provide at your United Way over the course of a year.</a:t>
            </a:r>
          </a:p>
        </p:txBody>
      </p:sp>
      <p:sp>
        <p:nvSpPr>
          <p:cNvPr id="60" name="TextBox 19">
            <a:extLst>
              <a:ext uri="{FF2B5EF4-FFF2-40B4-BE49-F238E27FC236}">
                <a16:creationId xmlns:a16="http://schemas.microsoft.com/office/drawing/2014/main" id="{1BA7B9D8-081E-023A-94FF-A756AF739AC9}"/>
              </a:ext>
            </a:extLst>
          </p:cNvPr>
          <p:cNvSpPr txBox="1"/>
          <p:nvPr/>
        </p:nvSpPr>
        <p:spPr>
          <a:xfrm>
            <a:off x="6019800" y="8183026"/>
            <a:ext cx="11602062" cy="436017"/>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What $20/week could provide at your United Way over the course of a year.</a:t>
            </a:r>
          </a:p>
        </p:txBody>
      </p:sp>
      <p:sp>
        <p:nvSpPr>
          <p:cNvPr id="2" name="TextBox 19">
            <a:extLst>
              <a:ext uri="{FF2B5EF4-FFF2-40B4-BE49-F238E27FC236}">
                <a16:creationId xmlns:a16="http://schemas.microsoft.com/office/drawing/2014/main" id="{7912A0F1-6B20-81F5-22A5-5EAF8129B58C}"/>
              </a:ext>
            </a:extLst>
          </p:cNvPr>
          <p:cNvSpPr txBox="1"/>
          <p:nvPr/>
        </p:nvSpPr>
        <p:spPr>
          <a:xfrm>
            <a:off x="650096" y="9012462"/>
            <a:ext cx="11602062" cy="390235"/>
          </a:xfrm>
          <a:prstGeom prst="rect">
            <a:avLst/>
          </a:prstGeom>
        </p:spPr>
        <p:txBody>
          <a:bodyPr wrap="square" lIns="0" tIns="0" rIns="0" bIns="0" rtlCol="0" anchor="t">
            <a:spAutoFit/>
          </a:bodyPr>
          <a:lstStyle/>
          <a:p>
            <a:pPr algn="just">
              <a:lnSpc>
                <a:spcPts val="3359"/>
              </a:lnSpc>
            </a:pPr>
            <a:r>
              <a:rPr lang="en-US" sz="2000" i="1"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*Giving at this level enrolls you into our Leadership Giving Association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5192">
                <a:alpha val="100000"/>
              </a:srgbClr>
            </a:gs>
            <a:gs pos="50000">
              <a:srgbClr val="005192">
                <a:alpha val="100000"/>
              </a:srgbClr>
            </a:gs>
            <a:gs pos="100000">
              <a:srgbClr val="529F02">
                <a:alpha val="100000"/>
              </a:srgbClr>
            </a:gs>
          </a:gsLst>
          <a:lin ang="2700000"/>
        </a:gradFill>
        <a:effectLst/>
      </p:bgPr>
    </p:bg>
    <p:spTree>
      <p:nvGrpSpPr>
        <p:cNvPr id="1" name=""/>
        <p:cNvGrpSpPr/>
        <p:nvPr/>
      </p:nvGrpSpPr>
      <p:grpSpPr>
        <a:xfrm>
          <a:off x="0" y="0"/>
          <a:ext cx="0" cy="0"/>
          <a:chOff x="0" y="0"/>
          <a:chExt cx="0" cy="0"/>
        </a:xfrm>
      </p:grpSpPr>
      <p:pic>
        <p:nvPicPr>
          <p:cNvPr id="3" name="Picture 2" descr="A person holding a box&#10;&#10;Description automatically generated">
            <a:extLst>
              <a:ext uri="{FF2B5EF4-FFF2-40B4-BE49-F238E27FC236}">
                <a16:creationId xmlns:a16="http://schemas.microsoft.com/office/drawing/2014/main" id="{C56A97BD-3487-48E9-406E-A0F9A636F42E}"/>
              </a:ext>
            </a:extLst>
          </p:cNvPr>
          <p:cNvPicPr>
            <a:picLocks noChangeAspect="1"/>
          </p:cNvPicPr>
          <p:nvPr/>
        </p:nvPicPr>
        <p:blipFill>
          <a:blip r:embed="rId2"/>
          <a:stretch>
            <a:fillRect/>
          </a:stretch>
        </p:blipFill>
        <p:spPr>
          <a:xfrm>
            <a:off x="1201" y="23489"/>
            <a:ext cx="18304565" cy="10303565"/>
          </a:xfrm>
          <a:prstGeom prst="rect">
            <a:avLst/>
          </a:prstGeom>
        </p:spPr>
      </p:pic>
      <p:sp>
        <p:nvSpPr>
          <p:cNvPr id="36" name="TextBox 19">
            <a:extLst>
              <a:ext uri="{FF2B5EF4-FFF2-40B4-BE49-F238E27FC236}">
                <a16:creationId xmlns:a16="http://schemas.microsoft.com/office/drawing/2014/main" id="{E1492268-6963-9410-E09C-BD21C3C0ACB1}"/>
              </a:ext>
            </a:extLst>
          </p:cNvPr>
          <p:cNvSpPr txBox="1"/>
          <p:nvPr/>
        </p:nvSpPr>
        <p:spPr>
          <a:xfrm>
            <a:off x="11277601" y="1704561"/>
            <a:ext cx="5577509" cy="872034"/>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Add your affinity group logos or list here.</a:t>
            </a:r>
          </a:p>
        </p:txBody>
      </p:sp>
      <p:sp>
        <p:nvSpPr>
          <p:cNvPr id="37" name="TextBox 19">
            <a:extLst>
              <a:ext uri="{FF2B5EF4-FFF2-40B4-BE49-F238E27FC236}">
                <a16:creationId xmlns:a16="http://schemas.microsoft.com/office/drawing/2014/main" id="{FC94EF33-E137-ADF8-63AE-E5E199F13D2E}"/>
              </a:ext>
            </a:extLst>
          </p:cNvPr>
          <p:cNvSpPr txBox="1"/>
          <p:nvPr/>
        </p:nvSpPr>
        <p:spPr>
          <a:xfrm>
            <a:off x="11274287" y="4921042"/>
            <a:ext cx="5602357" cy="872034"/>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Add list of volunteer opportunities here.</a:t>
            </a:r>
          </a:p>
        </p:txBody>
      </p:sp>
      <p:sp>
        <p:nvSpPr>
          <p:cNvPr id="4" name="TextBox 19">
            <a:extLst>
              <a:ext uri="{FF2B5EF4-FFF2-40B4-BE49-F238E27FC236}">
                <a16:creationId xmlns:a16="http://schemas.microsoft.com/office/drawing/2014/main" id="{090FF16A-5CDB-C0CF-4EE2-C47B4488A9B5}"/>
              </a:ext>
            </a:extLst>
          </p:cNvPr>
          <p:cNvSpPr txBox="1"/>
          <p:nvPr/>
        </p:nvSpPr>
        <p:spPr>
          <a:xfrm>
            <a:off x="11274286" y="7861368"/>
            <a:ext cx="5560945" cy="872034"/>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a:ea typeface="Roboto Condensed"/>
                <a:cs typeface="Roboto Condensed"/>
                <a:sym typeface="Palanquin Bold"/>
              </a:rPr>
              <a:t>Your contact information is crucial to our connection! </a:t>
            </a:r>
            <a:endPar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5192">
                <a:alpha val="100000"/>
              </a:srgbClr>
            </a:gs>
            <a:gs pos="50000">
              <a:srgbClr val="005192">
                <a:alpha val="100000"/>
              </a:srgbClr>
            </a:gs>
            <a:gs pos="100000">
              <a:srgbClr val="529F02">
                <a:alpha val="100000"/>
              </a:srgbClr>
            </a:gs>
          </a:gsLst>
          <a:lin ang="2700000"/>
        </a:gradFill>
        <a:effectLst/>
      </p:bgPr>
    </p:bg>
    <p:spTree>
      <p:nvGrpSpPr>
        <p:cNvPr id="1" name=""/>
        <p:cNvGrpSpPr/>
        <p:nvPr/>
      </p:nvGrpSpPr>
      <p:grpSpPr>
        <a:xfrm>
          <a:off x="0" y="0"/>
          <a:ext cx="0" cy="0"/>
          <a:chOff x="0" y="0"/>
          <a:chExt cx="0" cy="0"/>
        </a:xfrm>
      </p:grpSpPr>
      <p:pic>
        <p:nvPicPr>
          <p:cNvPr id="3" name="Picture 2" descr="A blue and green background with white text&#10;&#10;Description automatically generated">
            <a:extLst>
              <a:ext uri="{FF2B5EF4-FFF2-40B4-BE49-F238E27FC236}">
                <a16:creationId xmlns:a16="http://schemas.microsoft.com/office/drawing/2014/main" id="{EA1DCB59-DD57-CA5E-8A7E-D35D14C8162A}"/>
              </a:ext>
            </a:extLst>
          </p:cNvPr>
          <p:cNvPicPr>
            <a:picLocks noChangeAspect="1"/>
          </p:cNvPicPr>
          <p:nvPr/>
        </p:nvPicPr>
        <p:blipFill>
          <a:blip r:embed="rId2"/>
          <a:stretch>
            <a:fillRect/>
          </a:stretch>
        </p:blipFill>
        <p:spPr>
          <a:xfrm>
            <a:off x="1264" y="-2623"/>
            <a:ext cx="18288000" cy="10287000"/>
          </a:xfrm>
          <a:prstGeom prst="rect">
            <a:avLst/>
          </a:prstGeom>
        </p:spPr>
      </p:pic>
      <p:sp>
        <p:nvSpPr>
          <p:cNvPr id="5" name="TextBox 19">
            <a:extLst>
              <a:ext uri="{FF2B5EF4-FFF2-40B4-BE49-F238E27FC236}">
                <a16:creationId xmlns:a16="http://schemas.microsoft.com/office/drawing/2014/main" id="{D62CFFB5-5883-56BD-3FEA-83C197F54D99}"/>
              </a:ext>
            </a:extLst>
          </p:cNvPr>
          <p:cNvSpPr txBox="1"/>
          <p:nvPr/>
        </p:nvSpPr>
        <p:spPr>
          <a:xfrm>
            <a:off x="11277601" y="1704561"/>
            <a:ext cx="5577509" cy="872034"/>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Add your affinity group logos or list here.</a:t>
            </a:r>
          </a:p>
        </p:txBody>
      </p:sp>
      <p:sp>
        <p:nvSpPr>
          <p:cNvPr id="7" name="TextBox 19">
            <a:extLst>
              <a:ext uri="{FF2B5EF4-FFF2-40B4-BE49-F238E27FC236}">
                <a16:creationId xmlns:a16="http://schemas.microsoft.com/office/drawing/2014/main" id="{11441BA4-87D5-A090-3558-9B94BE31411D}"/>
              </a:ext>
            </a:extLst>
          </p:cNvPr>
          <p:cNvSpPr txBox="1"/>
          <p:nvPr/>
        </p:nvSpPr>
        <p:spPr>
          <a:xfrm>
            <a:off x="11274287" y="4921042"/>
            <a:ext cx="5602357" cy="872034"/>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rPr>
              <a:t>Add list of volunteer opportunities here.</a:t>
            </a:r>
          </a:p>
        </p:txBody>
      </p:sp>
      <p:sp>
        <p:nvSpPr>
          <p:cNvPr id="9" name="TextBox 19">
            <a:extLst>
              <a:ext uri="{FF2B5EF4-FFF2-40B4-BE49-F238E27FC236}">
                <a16:creationId xmlns:a16="http://schemas.microsoft.com/office/drawing/2014/main" id="{2F9BA4E4-3978-E0C6-1766-D93D07D20304}"/>
              </a:ext>
            </a:extLst>
          </p:cNvPr>
          <p:cNvSpPr txBox="1"/>
          <p:nvPr/>
        </p:nvSpPr>
        <p:spPr>
          <a:xfrm>
            <a:off x="11274286" y="7861368"/>
            <a:ext cx="5560945" cy="872034"/>
          </a:xfrm>
          <a:prstGeom prst="rect">
            <a:avLst/>
          </a:prstGeom>
        </p:spPr>
        <p:txBody>
          <a:bodyPr wrap="square" lIns="0" tIns="0" rIns="0" bIns="0" rtlCol="0" anchor="t">
            <a:spAutoFit/>
          </a:bodyPr>
          <a:lstStyle/>
          <a:p>
            <a:pPr algn="just">
              <a:lnSpc>
                <a:spcPts val="3359"/>
              </a:lnSpc>
            </a:pPr>
            <a:r>
              <a:rPr lang="en-US" sz="3200" spc="-122">
                <a:solidFill>
                  <a:schemeClr val="tx2"/>
                </a:solidFill>
                <a:latin typeface="Roboto Condensed"/>
                <a:ea typeface="Roboto Condensed"/>
                <a:cs typeface="Roboto Condensed"/>
                <a:sym typeface="Palanquin Bold"/>
              </a:rPr>
              <a:t>Your contact information is crucial to our connection! </a:t>
            </a:r>
            <a:endParaRPr lang="en-US" sz="3200" spc="-122">
              <a:solidFill>
                <a:schemeClr val="tx2"/>
              </a:solidFill>
              <a:latin typeface="Roboto Condensed" panose="02000000000000000000" pitchFamily="2" charset="0"/>
              <a:ea typeface="Roboto Condensed" panose="02000000000000000000" pitchFamily="2" charset="0"/>
              <a:cs typeface="Roboto Condensed" panose="02000000000000000000" pitchFamily="2" charset="0"/>
              <a:sym typeface="Palanquin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5192">
                <a:alpha val="100000"/>
              </a:srgbClr>
            </a:gs>
            <a:gs pos="50000">
              <a:srgbClr val="005192">
                <a:alpha val="100000"/>
              </a:srgbClr>
            </a:gs>
            <a:gs pos="100000">
              <a:srgbClr val="529F02">
                <a:alpha val="100000"/>
              </a:srgbClr>
            </a:gs>
          </a:gsLst>
          <a:lin ang="2700000"/>
        </a:gradFill>
        <a:effectLst/>
      </p:bgPr>
    </p:bg>
    <p:spTree>
      <p:nvGrpSpPr>
        <p:cNvPr id="1" name=""/>
        <p:cNvGrpSpPr/>
        <p:nvPr/>
      </p:nvGrpSpPr>
      <p:grpSpPr>
        <a:xfrm>
          <a:off x="0" y="0"/>
          <a:ext cx="0" cy="0"/>
          <a:chOff x="0" y="0"/>
          <a:chExt cx="0" cy="0"/>
        </a:xfrm>
      </p:grpSpPr>
      <p:sp>
        <p:nvSpPr>
          <p:cNvPr id="11" name="TextBox 11"/>
          <p:cNvSpPr txBox="1"/>
          <p:nvPr/>
        </p:nvSpPr>
        <p:spPr>
          <a:xfrm>
            <a:off x="7686725" y="762000"/>
            <a:ext cx="2914551" cy="1708134"/>
          </a:xfrm>
          <a:prstGeom prst="rect">
            <a:avLst/>
          </a:prstGeom>
        </p:spPr>
        <p:txBody>
          <a:bodyPr lIns="0" tIns="0" rIns="0" bIns="0" rtlCol="0" anchor="t">
            <a:spAutoFit/>
          </a:bodyPr>
          <a:lstStyle/>
          <a:p>
            <a:pPr algn="ctr">
              <a:lnSpc>
                <a:spcPts val="13999"/>
              </a:lnSpc>
            </a:pPr>
            <a:r>
              <a:rPr lang="en-US" sz="9999">
                <a:solidFill>
                  <a:srgbClr val="FFFFFF"/>
                </a:solidFill>
                <a:latin typeface="League Gothic"/>
                <a:ea typeface="League Gothic"/>
                <a:cs typeface="League Gothic"/>
                <a:sym typeface="League Gothic"/>
              </a:rPr>
              <a:t>MISSION</a:t>
            </a:r>
          </a:p>
        </p:txBody>
      </p:sp>
      <p:sp>
        <p:nvSpPr>
          <p:cNvPr id="12" name="TextBox 12"/>
          <p:cNvSpPr txBox="1"/>
          <p:nvPr/>
        </p:nvSpPr>
        <p:spPr>
          <a:xfrm>
            <a:off x="7989590" y="5533081"/>
            <a:ext cx="2308820" cy="1708134"/>
          </a:xfrm>
          <a:prstGeom prst="rect">
            <a:avLst/>
          </a:prstGeom>
        </p:spPr>
        <p:txBody>
          <a:bodyPr lIns="0" tIns="0" rIns="0" bIns="0" rtlCol="0" anchor="t">
            <a:spAutoFit/>
          </a:bodyPr>
          <a:lstStyle/>
          <a:p>
            <a:pPr algn="ctr">
              <a:lnSpc>
                <a:spcPts val="13999"/>
              </a:lnSpc>
            </a:pPr>
            <a:r>
              <a:rPr lang="en-US" sz="9999">
                <a:solidFill>
                  <a:srgbClr val="FFFFFF"/>
                </a:solidFill>
                <a:latin typeface="League Gothic"/>
                <a:ea typeface="League Gothic"/>
                <a:cs typeface="League Gothic"/>
                <a:sym typeface="League Gothic"/>
              </a:rPr>
              <a:t>VISION</a:t>
            </a:r>
          </a:p>
        </p:txBody>
      </p:sp>
      <p:sp>
        <p:nvSpPr>
          <p:cNvPr id="13" name="Freeform 13"/>
          <p:cNvSpPr/>
          <p:nvPr/>
        </p:nvSpPr>
        <p:spPr>
          <a:xfrm>
            <a:off x="14677502" y="8640532"/>
            <a:ext cx="3238982" cy="1450794"/>
          </a:xfrm>
          <a:custGeom>
            <a:avLst/>
            <a:gdLst/>
            <a:ahLst/>
            <a:cxnLst/>
            <a:rect l="l" t="t" r="r" b="b"/>
            <a:pathLst>
              <a:path w="3238982" h="1450794">
                <a:moveTo>
                  <a:pt x="0" y="0"/>
                </a:moveTo>
                <a:lnTo>
                  <a:pt x="3238981" y="0"/>
                </a:lnTo>
                <a:lnTo>
                  <a:pt x="3238981" y="1450794"/>
                </a:lnTo>
                <a:lnTo>
                  <a:pt x="0" y="1450794"/>
                </a:lnTo>
                <a:lnTo>
                  <a:pt x="0" y="0"/>
                </a:lnTo>
                <a:close/>
              </a:path>
            </a:pathLst>
          </a:custGeom>
          <a:blipFill>
            <a:blip r:embed="rId2"/>
            <a:stretch>
              <a:fillRect/>
            </a:stretch>
          </a:blipFill>
        </p:spPr>
        <p:txBody>
          <a:bodyPr/>
          <a:lstStyle/>
          <a:p>
            <a:endParaRPr lang="en-US"/>
          </a:p>
        </p:txBody>
      </p:sp>
      <p:pic>
        <p:nvPicPr>
          <p:cNvPr id="15" name="Picture 14" descr="A blue and green background with white text&#10;&#10;Description automatically generated">
            <a:extLst>
              <a:ext uri="{FF2B5EF4-FFF2-40B4-BE49-F238E27FC236}">
                <a16:creationId xmlns:a16="http://schemas.microsoft.com/office/drawing/2014/main" id="{504C80E3-8979-9B5C-5253-51C3A93CF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9" name="TextBox 18">
            <a:extLst>
              <a:ext uri="{FF2B5EF4-FFF2-40B4-BE49-F238E27FC236}">
                <a16:creationId xmlns:a16="http://schemas.microsoft.com/office/drawing/2014/main" id="{590863B1-159D-67D5-7F53-0491E6D3529F}"/>
              </a:ext>
            </a:extLst>
          </p:cNvPr>
          <p:cNvSpPr txBox="1"/>
          <p:nvPr/>
        </p:nvSpPr>
        <p:spPr>
          <a:xfrm>
            <a:off x="3505200" y="2470134"/>
            <a:ext cx="11887200" cy="828304"/>
          </a:xfrm>
          <a:prstGeom prst="rect">
            <a:avLst/>
          </a:prstGeom>
          <a:noFill/>
        </p:spPr>
        <p:txBody>
          <a:bodyPr wrap="square">
            <a:spAutoFit/>
          </a:bodyPr>
          <a:lstStyle/>
          <a:p>
            <a:pPr algn="ctr">
              <a:lnSpc>
                <a:spcPts val="6579"/>
              </a:lnSpc>
              <a:spcBef>
                <a:spcPct val="0"/>
              </a:spcBef>
            </a:pPr>
            <a:r>
              <a:rPr lang="en-US" sz="3200" b="1">
                <a:solidFill>
                  <a:srgbClr val="FFFFFF"/>
                </a:solidFill>
                <a:latin typeface="Roboto" panose="02000000000000000000" pitchFamily="2" charset="0"/>
                <a:ea typeface="Roboto" panose="02000000000000000000" pitchFamily="2" charset="0"/>
                <a:cs typeface="Roboto" panose="02000000000000000000" pitchFamily="2" charset="0"/>
                <a:sym typeface="Palanquin Bold"/>
              </a:rPr>
              <a:t>Insert your mission here.</a:t>
            </a:r>
          </a:p>
        </p:txBody>
      </p:sp>
      <p:sp>
        <p:nvSpPr>
          <p:cNvPr id="20" name="TextBox 19">
            <a:extLst>
              <a:ext uri="{FF2B5EF4-FFF2-40B4-BE49-F238E27FC236}">
                <a16:creationId xmlns:a16="http://schemas.microsoft.com/office/drawing/2014/main" id="{9BEE9D3E-EC23-7F74-1264-40682C398F1A}"/>
              </a:ext>
            </a:extLst>
          </p:cNvPr>
          <p:cNvSpPr txBox="1"/>
          <p:nvPr/>
        </p:nvSpPr>
        <p:spPr>
          <a:xfrm>
            <a:off x="3352800" y="7255549"/>
            <a:ext cx="11887200" cy="828304"/>
          </a:xfrm>
          <a:prstGeom prst="rect">
            <a:avLst/>
          </a:prstGeom>
          <a:noFill/>
        </p:spPr>
        <p:txBody>
          <a:bodyPr wrap="square">
            <a:spAutoFit/>
          </a:bodyPr>
          <a:lstStyle/>
          <a:p>
            <a:pPr algn="ctr">
              <a:lnSpc>
                <a:spcPts val="6579"/>
              </a:lnSpc>
              <a:spcBef>
                <a:spcPct val="0"/>
              </a:spcBef>
            </a:pPr>
            <a:r>
              <a:rPr lang="en-US" sz="3200" b="1">
                <a:solidFill>
                  <a:srgbClr val="FFFFFF"/>
                </a:solidFill>
                <a:latin typeface="Roboto" panose="02000000000000000000" pitchFamily="2" charset="0"/>
                <a:ea typeface="Roboto" panose="02000000000000000000" pitchFamily="2" charset="0"/>
                <a:cs typeface="Roboto" panose="02000000000000000000" pitchFamily="2" charset="0"/>
                <a:sym typeface="Palanquin Bold"/>
              </a:rPr>
              <a:t>Insert your vision here.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walking&#10;&#10;Description automatically generated">
            <a:extLst>
              <a:ext uri="{FF2B5EF4-FFF2-40B4-BE49-F238E27FC236}">
                <a16:creationId xmlns:a16="http://schemas.microsoft.com/office/drawing/2014/main" id="{FB3D88FC-1D56-F41E-D739-3AD8949D6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4">
            <a:extLst>
              <a:ext uri="{FF2B5EF4-FFF2-40B4-BE49-F238E27FC236}">
                <a16:creationId xmlns:a16="http://schemas.microsoft.com/office/drawing/2014/main" id="{176EED61-2D7F-57FE-F0E9-9BBA0C48FDD2}"/>
              </a:ext>
            </a:extLst>
          </p:cNvPr>
          <p:cNvSpPr txBox="1"/>
          <p:nvPr/>
        </p:nvSpPr>
        <p:spPr>
          <a:xfrm>
            <a:off x="8135771" y="2437230"/>
            <a:ext cx="6637907" cy="819904"/>
          </a:xfrm>
          <a:prstGeom prst="rect">
            <a:avLst/>
          </a:prstGeom>
        </p:spPr>
        <p:txBody>
          <a:bodyPr lIns="0" tIns="0" rIns="0" bIns="0" rtlCol="0" anchor="t">
            <a:spAutoFit/>
          </a:bodyPr>
          <a:lstStyle/>
          <a:p>
            <a:pPr algn="ctr">
              <a:lnSpc>
                <a:spcPts val="2063"/>
              </a:lnSpc>
            </a:pPr>
            <a:r>
              <a:rPr lang="en-US" sz="200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Uniting donors, volunteers, advocates,</a:t>
            </a:r>
          </a:p>
          <a:p>
            <a:pPr algn="ctr">
              <a:lnSpc>
                <a:spcPts val="2063"/>
              </a:lnSpc>
            </a:pPr>
            <a:r>
              <a:rPr lang="en-US" sz="200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community organizations and governments, United Way</a:t>
            </a:r>
          </a:p>
          <a:p>
            <a:pPr algn="ctr">
              <a:lnSpc>
                <a:spcPts val="2063"/>
              </a:lnSpc>
            </a:pPr>
            <a:r>
              <a:rPr lang="en-US" sz="200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invests in services to meet community needs.</a:t>
            </a:r>
          </a:p>
        </p:txBody>
      </p:sp>
      <p:sp>
        <p:nvSpPr>
          <p:cNvPr id="5" name="TextBox 4">
            <a:extLst>
              <a:ext uri="{FF2B5EF4-FFF2-40B4-BE49-F238E27FC236}">
                <a16:creationId xmlns:a16="http://schemas.microsoft.com/office/drawing/2014/main" id="{ABFA23EF-377C-6D09-0072-772FD1D61530}"/>
              </a:ext>
            </a:extLst>
          </p:cNvPr>
          <p:cNvSpPr txBox="1"/>
          <p:nvPr/>
        </p:nvSpPr>
        <p:spPr>
          <a:xfrm>
            <a:off x="7843183" y="5033998"/>
            <a:ext cx="7271749" cy="1025922"/>
          </a:xfrm>
          <a:prstGeom prst="rect">
            <a:avLst/>
          </a:prstGeom>
        </p:spPr>
        <p:txBody>
          <a:bodyPr wrap="square" lIns="0" tIns="0" rIns="0" bIns="0" rtlCol="0" anchor="t">
            <a:spAutoFit/>
          </a:bodyPr>
          <a:lstStyle/>
          <a:p>
            <a:pPr algn="ctr">
              <a:lnSpc>
                <a:spcPts val="1999"/>
              </a:lnSpc>
            </a:pPr>
            <a:r>
              <a:rPr lang="en-US" sz="200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Funded programs provide increased access to health, education, financial stability and basic needs programs to people, often employed, but unable to make ends meet. This population is referred to as ALICE. Asset-Limited, Income-Constrained, Employed.</a:t>
            </a:r>
          </a:p>
        </p:txBody>
      </p:sp>
      <p:sp>
        <p:nvSpPr>
          <p:cNvPr id="6" name="TextBox 17">
            <a:extLst>
              <a:ext uri="{FF2B5EF4-FFF2-40B4-BE49-F238E27FC236}">
                <a16:creationId xmlns:a16="http://schemas.microsoft.com/office/drawing/2014/main" id="{42F428F0-0555-9864-3C30-22617C7FC49C}"/>
              </a:ext>
            </a:extLst>
          </p:cNvPr>
          <p:cNvSpPr txBox="1"/>
          <p:nvPr/>
        </p:nvSpPr>
        <p:spPr>
          <a:xfrm>
            <a:off x="7422149" y="7894505"/>
            <a:ext cx="8247108" cy="994326"/>
          </a:xfrm>
          <a:prstGeom prst="rect">
            <a:avLst/>
          </a:prstGeom>
        </p:spPr>
        <p:txBody>
          <a:bodyPr lIns="0" tIns="0" rIns="0" bIns="0" rtlCol="0" anchor="t">
            <a:spAutoFit/>
          </a:bodyPr>
          <a:lstStyle/>
          <a:p>
            <a:pPr algn="ctr">
              <a:lnSpc>
                <a:spcPts val="2563"/>
              </a:lnSpc>
            </a:pPr>
            <a:r>
              <a:rPr lang="en-US" sz="2563">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United Way funded programs lead to successful children, thriving families and long-term solutions for those</a:t>
            </a:r>
          </a:p>
          <a:p>
            <a:pPr algn="ctr">
              <a:lnSpc>
                <a:spcPts val="2563"/>
              </a:lnSpc>
            </a:pPr>
            <a:r>
              <a:rPr lang="en-US" sz="2563">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unable to break the cycle of poverty on their own.</a:t>
            </a:r>
          </a:p>
        </p:txBody>
      </p:sp>
      <p:sp>
        <p:nvSpPr>
          <p:cNvPr id="7" name="TextBox 6">
            <a:extLst>
              <a:ext uri="{FF2B5EF4-FFF2-40B4-BE49-F238E27FC236}">
                <a16:creationId xmlns:a16="http://schemas.microsoft.com/office/drawing/2014/main" id="{D35EECD2-B063-6F9C-2EA3-EC8DF47BE507}"/>
              </a:ext>
            </a:extLst>
          </p:cNvPr>
          <p:cNvSpPr txBox="1"/>
          <p:nvPr/>
        </p:nvSpPr>
        <p:spPr>
          <a:xfrm>
            <a:off x="9835644" y="1767983"/>
            <a:ext cx="3181640" cy="646331"/>
          </a:xfrm>
          <a:prstGeom prst="rect">
            <a:avLst/>
          </a:prstGeom>
          <a:noFill/>
        </p:spPr>
        <p:txBody>
          <a:bodyPr wrap="none" rtlCol="0">
            <a:spAutoFit/>
          </a:bodyPr>
          <a:lstStyle/>
          <a:p>
            <a:r>
              <a:rPr lang="en-US" sz="3600">
                <a:solidFill>
                  <a:schemeClr val="bg1"/>
                </a:solidFill>
              </a:rPr>
              <a:t>Mobilize Dollars</a:t>
            </a:r>
          </a:p>
        </p:txBody>
      </p:sp>
      <p:sp>
        <p:nvSpPr>
          <p:cNvPr id="8" name="TextBox 7">
            <a:extLst>
              <a:ext uri="{FF2B5EF4-FFF2-40B4-BE49-F238E27FC236}">
                <a16:creationId xmlns:a16="http://schemas.microsoft.com/office/drawing/2014/main" id="{334E6434-C639-A524-60A5-81C29A8B17CE}"/>
              </a:ext>
            </a:extLst>
          </p:cNvPr>
          <p:cNvSpPr txBox="1"/>
          <p:nvPr/>
        </p:nvSpPr>
        <p:spPr>
          <a:xfrm>
            <a:off x="9476058" y="4293407"/>
            <a:ext cx="3900811" cy="646331"/>
          </a:xfrm>
          <a:prstGeom prst="rect">
            <a:avLst/>
          </a:prstGeom>
          <a:noFill/>
        </p:spPr>
        <p:txBody>
          <a:bodyPr wrap="none" rtlCol="0">
            <a:spAutoFit/>
          </a:bodyPr>
          <a:lstStyle/>
          <a:p>
            <a:r>
              <a:rPr lang="en-US" sz="3600">
                <a:solidFill>
                  <a:schemeClr val="bg1"/>
                </a:solidFill>
              </a:rPr>
              <a:t>Organize &amp; Connect</a:t>
            </a:r>
          </a:p>
        </p:txBody>
      </p:sp>
      <p:sp>
        <p:nvSpPr>
          <p:cNvPr id="9" name="TextBox 8">
            <a:extLst>
              <a:ext uri="{FF2B5EF4-FFF2-40B4-BE49-F238E27FC236}">
                <a16:creationId xmlns:a16="http://schemas.microsoft.com/office/drawing/2014/main" id="{6254551C-E920-CB16-2478-751C262B93BE}"/>
              </a:ext>
            </a:extLst>
          </p:cNvPr>
          <p:cNvSpPr txBox="1"/>
          <p:nvPr/>
        </p:nvSpPr>
        <p:spPr>
          <a:xfrm>
            <a:off x="9930749" y="7123094"/>
            <a:ext cx="3047950" cy="707886"/>
          </a:xfrm>
          <a:prstGeom prst="rect">
            <a:avLst/>
          </a:prstGeom>
          <a:noFill/>
        </p:spPr>
        <p:txBody>
          <a:bodyPr wrap="none" rtlCol="0">
            <a:spAutoFit/>
          </a:bodyPr>
          <a:lstStyle/>
          <a:p>
            <a:r>
              <a:rPr lang="en-US" sz="4000">
                <a:solidFill>
                  <a:schemeClr val="bg1"/>
                </a:solidFill>
              </a:rPr>
              <a:t>Improve Lives</a:t>
            </a:r>
          </a:p>
        </p:txBody>
      </p:sp>
    </p:spTree>
    <p:extLst>
      <p:ext uri="{BB962C8B-B14F-4D97-AF65-F5344CB8AC3E}">
        <p14:creationId xmlns:p14="http://schemas.microsoft.com/office/powerpoint/2010/main" val="3158559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5192">
                <a:alpha val="100000"/>
              </a:srgbClr>
            </a:gs>
            <a:gs pos="50000">
              <a:srgbClr val="005192">
                <a:alpha val="100000"/>
              </a:srgbClr>
            </a:gs>
            <a:gs pos="100000">
              <a:srgbClr val="529F02">
                <a:alpha val="100000"/>
              </a:srgbClr>
            </a:gs>
          </a:gsLst>
          <a:lin ang="2700000"/>
        </a:gradFill>
        <a:effectLst/>
      </p:bgPr>
    </p:bg>
    <p:spTree>
      <p:nvGrpSpPr>
        <p:cNvPr id="1" name=""/>
        <p:cNvGrpSpPr/>
        <p:nvPr/>
      </p:nvGrpSpPr>
      <p:grpSpPr>
        <a:xfrm>
          <a:off x="0" y="0"/>
          <a:ext cx="0" cy="0"/>
          <a:chOff x="0" y="0"/>
          <a:chExt cx="0" cy="0"/>
        </a:xfrm>
      </p:grpSpPr>
      <p:sp>
        <p:nvSpPr>
          <p:cNvPr id="11" name="Freeform 11"/>
          <p:cNvSpPr/>
          <p:nvPr/>
        </p:nvSpPr>
        <p:spPr>
          <a:xfrm rot="-5400000">
            <a:off x="10960219" y="2966808"/>
            <a:ext cx="822406" cy="1364989"/>
          </a:xfrm>
          <a:custGeom>
            <a:avLst/>
            <a:gdLst/>
            <a:ahLst/>
            <a:cxnLst/>
            <a:rect l="l" t="t" r="r" b="b"/>
            <a:pathLst>
              <a:path w="822406" h="1364989">
                <a:moveTo>
                  <a:pt x="0" y="0"/>
                </a:moveTo>
                <a:lnTo>
                  <a:pt x="822406" y="0"/>
                </a:lnTo>
                <a:lnTo>
                  <a:pt x="822406" y="1364988"/>
                </a:lnTo>
                <a:lnTo>
                  <a:pt x="0" y="1364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6878838" y="7826973"/>
            <a:ext cx="8985168" cy="2358607"/>
          </a:xfrm>
          <a:custGeom>
            <a:avLst/>
            <a:gdLst/>
            <a:ahLst/>
            <a:cxnLst/>
            <a:rect l="l" t="t" r="r" b="b"/>
            <a:pathLst>
              <a:path w="8985168" h="2358607">
                <a:moveTo>
                  <a:pt x="0" y="0"/>
                </a:moveTo>
                <a:lnTo>
                  <a:pt x="8985168" y="0"/>
                </a:lnTo>
                <a:lnTo>
                  <a:pt x="8985168" y="2358606"/>
                </a:lnTo>
                <a:lnTo>
                  <a:pt x="0" y="2358606"/>
                </a:lnTo>
                <a:lnTo>
                  <a:pt x="0" y="0"/>
                </a:lnTo>
                <a:close/>
              </a:path>
            </a:pathLst>
          </a:custGeom>
          <a:blipFill>
            <a:blip r:embed="rId5">
              <a:alphaModFix amt="62000"/>
            </a:blip>
            <a:stretch>
              <a:fillRect/>
            </a:stretch>
          </a:blipFill>
        </p:spPr>
        <p:txBody>
          <a:bodyPr/>
          <a:lstStyle/>
          <a:p>
            <a:endParaRPr lang="en-US"/>
          </a:p>
        </p:txBody>
      </p:sp>
      <p:grpSp>
        <p:nvGrpSpPr>
          <p:cNvPr id="13" name="Group 13"/>
          <p:cNvGrpSpPr/>
          <p:nvPr/>
        </p:nvGrpSpPr>
        <p:grpSpPr>
          <a:xfrm>
            <a:off x="7422149" y="7082528"/>
            <a:ext cx="8247108" cy="2038434"/>
            <a:chOff x="0" y="0"/>
            <a:chExt cx="1921145" cy="474848"/>
          </a:xfrm>
        </p:grpSpPr>
        <p:sp>
          <p:nvSpPr>
            <p:cNvPr id="14" name="Freeform 14"/>
            <p:cNvSpPr/>
            <p:nvPr/>
          </p:nvSpPr>
          <p:spPr>
            <a:xfrm>
              <a:off x="0" y="0"/>
              <a:ext cx="1921145" cy="474848"/>
            </a:xfrm>
            <a:custGeom>
              <a:avLst/>
              <a:gdLst/>
              <a:ahLst/>
              <a:cxnLst/>
              <a:rect l="l" t="t" r="r" b="b"/>
              <a:pathLst>
                <a:path w="1921145" h="474848">
                  <a:moveTo>
                    <a:pt x="21591" y="0"/>
                  </a:moveTo>
                  <a:lnTo>
                    <a:pt x="1899554" y="0"/>
                  </a:lnTo>
                  <a:cubicBezTo>
                    <a:pt x="1911478" y="0"/>
                    <a:pt x="1921145" y="9667"/>
                    <a:pt x="1921145" y="21591"/>
                  </a:cubicBezTo>
                  <a:lnTo>
                    <a:pt x="1921145" y="453257"/>
                  </a:lnTo>
                  <a:cubicBezTo>
                    <a:pt x="1921145" y="465182"/>
                    <a:pt x="1911478" y="474848"/>
                    <a:pt x="1899554" y="474848"/>
                  </a:cubicBezTo>
                  <a:lnTo>
                    <a:pt x="21591" y="474848"/>
                  </a:lnTo>
                  <a:cubicBezTo>
                    <a:pt x="9667" y="474848"/>
                    <a:pt x="0" y="465182"/>
                    <a:pt x="0" y="453257"/>
                  </a:cubicBezTo>
                  <a:lnTo>
                    <a:pt x="0" y="21591"/>
                  </a:lnTo>
                  <a:cubicBezTo>
                    <a:pt x="0" y="9667"/>
                    <a:pt x="9667" y="0"/>
                    <a:pt x="21591" y="0"/>
                  </a:cubicBezTo>
                  <a:close/>
                </a:path>
              </a:pathLst>
            </a:custGeom>
            <a:solidFill>
              <a:srgbClr val="539ED0"/>
            </a:solidFill>
          </p:spPr>
          <p:txBody>
            <a:bodyPr/>
            <a:lstStyle/>
            <a:p>
              <a:endParaRPr lang="en-US"/>
            </a:p>
          </p:txBody>
        </p:sp>
        <p:sp>
          <p:nvSpPr>
            <p:cNvPr id="15" name="TextBox 15"/>
            <p:cNvSpPr txBox="1"/>
            <p:nvPr/>
          </p:nvSpPr>
          <p:spPr>
            <a:xfrm>
              <a:off x="0" y="-19050"/>
              <a:ext cx="1921145" cy="493898"/>
            </a:xfrm>
            <a:prstGeom prst="rect">
              <a:avLst/>
            </a:prstGeom>
          </p:spPr>
          <p:txBody>
            <a:bodyPr lIns="66024" tIns="66024" rIns="66024" bIns="66024" rtlCol="0" anchor="ctr"/>
            <a:lstStyle/>
            <a:p>
              <a:pPr algn="ctr">
                <a:lnSpc>
                  <a:spcPts val="1195"/>
                </a:lnSpc>
              </a:pPr>
              <a:endParaRPr/>
            </a:p>
          </p:txBody>
        </p:sp>
      </p:grpSp>
      <p:sp>
        <p:nvSpPr>
          <p:cNvPr id="16" name="TextBox 16"/>
          <p:cNvSpPr txBox="1"/>
          <p:nvPr/>
        </p:nvSpPr>
        <p:spPr>
          <a:xfrm>
            <a:off x="7422149" y="7096814"/>
            <a:ext cx="8247108" cy="729596"/>
          </a:xfrm>
          <a:prstGeom prst="rect">
            <a:avLst/>
          </a:prstGeom>
        </p:spPr>
        <p:txBody>
          <a:bodyPr lIns="0" tIns="0" rIns="0" bIns="0" rtlCol="0" anchor="t">
            <a:spAutoFit/>
          </a:bodyPr>
          <a:lstStyle/>
          <a:p>
            <a:pPr algn="ctr">
              <a:lnSpc>
                <a:spcPts val="5982"/>
              </a:lnSpc>
            </a:pPr>
            <a:r>
              <a:rPr lang="en-US" sz="4273">
                <a:solidFill>
                  <a:srgbClr val="FFFFFF"/>
                </a:solidFill>
                <a:latin typeface="Roboto Bold"/>
                <a:ea typeface="Roboto Bold"/>
                <a:cs typeface="Roboto Bold"/>
                <a:sym typeface="Roboto Bold"/>
              </a:rPr>
              <a:t>Improve Lives</a:t>
            </a:r>
          </a:p>
        </p:txBody>
      </p:sp>
      <p:sp>
        <p:nvSpPr>
          <p:cNvPr id="17" name="Freeform 17"/>
          <p:cNvSpPr/>
          <p:nvPr/>
        </p:nvSpPr>
        <p:spPr>
          <a:xfrm rot="-5400000">
            <a:off x="10796011" y="5394939"/>
            <a:ext cx="1150822" cy="1910078"/>
          </a:xfrm>
          <a:custGeom>
            <a:avLst/>
            <a:gdLst/>
            <a:ahLst/>
            <a:cxnLst/>
            <a:rect l="l" t="t" r="r" b="b"/>
            <a:pathLst>
              <a:path w="1150822" h="1910078">
                <a:moveTo>
                  <a:pt x="0" y="0"/>
                </a:moveTo>
                <a:lnTo>
                  <a:pt x="1150822" y="0"/>
                </a:lnTo>
                <a:lnTo>
                  <a:pt x="1150822" y="1910078"/>
                </a:lnTo>
                <a:lnTo>
                  <a:pt x="0" y="1910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7353190" y="4928372"/>
            <a:ext cx="7922519" cy="2079661"/>
          </a:xfrm>
          <a:custGeom>
            <a:avLst/>
            <a:gdLst/>
            <a:ahLst/>
            <a:cxnLst/>
            <a:rect l="l" t="t" r="r" b="b"/>
            <a:pathLst>
              <a:path w="7922519" h="2079661">
                <a:moveTo>
                  <a:pt x="0" y="0"/>
                </a:moveTo>
                <a:lnTo>
                  <a:pt x="7922519" y="0"/>
                </a:lnTo>
                <a:lnTo>
                  <a:pt x="7922519" y="2079662"/>
                </a:lnTo>
                <a:lnTo>
                  <a:pt x="0" y="2079662"/>
                </a:lnTo>
                <a:lnTo>
                  <a:pt x="0" y="0"/>
                </a:lnTo>
                <a:close/>
              </a:path>
            </a:pathLst>
          </a:custGeom>
          <a:blipFill>
            <a:blip r:embed="rId5">
              <a:alphaModFix amt="62000"/>
            </a:blip>
            <a:stretch>
              <a:fillRect/>
            </a:stretch>
          </a:blipFill>
        </p:spPr>
        <p:txBody>
          <a:bodyPr/>
          <a:lstStyle/>
          <a:p>
            <a:endParaRPr lang="en-US"/>
          </a:p>
        </p:txBody>
      </p:sp>
      <p:grpSp>
        <p:nvGrpSpPr>
          <p:cNvPr id="19" name="Group 19"/>
          <p:cNvGrpSpPr/>
          <p:nvPr/>
        </p:nvGrpSpPr>
        <p:grpSpPr>
          <a:xfrm>
            <a:off x="7682407" y="4271971"/>
            <a:ext cx="7593302" cy="1906557"/>
            <a:chOff x="0" y="0"/>
            <a:chExt cx="2006097" cy="503699"/>
          </a:xfrm>
        </p:grpSpPr>
        <p:sp>
          <p:nvSpPr>
            <p:cNvPr id="20" name="Freeform 20"/>
            <p:cNvSpPr/>
            <p:nvPr/>
          </p:nvSpPr>
          <p:spPr>
            <a:xfrm>
              <a:off x="0" y="0"/>
              <a:ext cx="2006097" cy="503699"/>
            </a:xfrm>
            <a:custGeom>
              <a:avLst/>
              <a:gdLst/>
              <a:ahLst/>
              <a:cxnLst/>
              <a:rect l="l" t="t" r="r" b="b"/>
              <a:pathLst>
                <a:path w="2006097" h="503699">
                  <a:moveTo>
                    <a:pt x="38264" y="0"/>
                  </a:moveTo>
                  <a:lnTo>
                    <a:pt x="1967833" y="0"/>
                  </a:lnTo>
                  <a:cubicBezTo>
                    <a:pt x="1988966" y="0"/>
                    <a:pt x="2006097" y="17131"/>
                    <a:pt x="2006097" y="38264"/>
                  </a:cubicBezTo>
                  <a:lnTo>
                    <a:pt x="2006097" y="465435"/>
                  </a:lnTo>
                  <a:cubicBezTo>
                    <a:pt x="2006097" y="475583"/>
                    <a:pt x="2002066" y="485316"/>
                    <a:pt x="1994890" y="492492"/>
                  </a:cubicBezTo>
                  <a:cubicBezTo>
                    <a:pt x="1987714" y="499668"/>
                    <a:pt x="1977981" y="503699"/>
                    <a:pt x="1967833" y="503699"/>
                  </a:cubicBezTo>
                  <a:lnTo>
                    <a:pt x="38264" y="503699"/>
                  </a:lnTo>
                  <a:cubicBezTo>
                    <a:pt x="28116" y="503699"/>
                    <a:pt x="18383" y="499668"/>
                    <a:pt x="11207" y="492492"/>
                  </a:cubicBezTo>
                  <a:cubicBezTo>
                    <a:pt x="4031" y="485316"/>
                    <a:pt x="0" y="475583"/>
                    <a:pt x="0" y="465435"/>
                  </a:cubicBezTo>
                  <a:lnTo>
                    <a:pt x="0" y="38264"/>
                  </a:lnTo>
                  <a:cubicBezTo>
                    <a:pt x="0" y="28116"/>
                    <a:pt x="4031" y="18383"/>
                    <a:pt x="11207" y="11207"/>
                  </a:cubicBezTo>
                  <a:cubicBezTo>
                    <a:pt x="18383" y="4031"/>
                    <a:pt x="28116" y="0"/>
                    <a:pt x="38264" y="0"/>
                  </a:cubicBezTo>
                  <a:close/>
                </a:path>
              </a:pathLst>
            </a:custGeom>
            <a:solidFill>
              <a:srgbClr val="539ED0"/>
            </a:solidFill>
          </p:spPr>
          <p:txBody>
            <a:bodyPr/>
            <a:lstStyle/>
            <a:p>
              <a:endParaRPr lang="en-US"/>
            </a:p>
          </p:txBody>
        </p:sp>
        <p:sp>
          <p:nvSpPr>
            <p:cNvPr id="21" name="TextBox 21"/>
            <p:cNvSpPr txBox="1"/>
            <p:nvPr/>
          </p:nvSpPr>
          <p:spPr>
            <a:xfrm>
              <a:off x="0" y="-19050"/>
              <a:ext cx="2006097" cy="522749"/>
            </a:xfrm>
            <a:prstGeom prst="rect">
              <a:avLst/>
            </a:prstGeom>
          </p:spPr>
          <p:txBody>
            <a:bodyPr lIns="58216" tIns="58216" rIns="58216" bIns="58216" rtlCol="0" anchor="ctr"/>
            <a:lstStyle/>
            <a:p>
              <a:pPr algn="ctr">
                <a:lnSpc>
                  <a:spcPts val="1195"/>
                </a:lnSpc>
              </a:pPr>
              <a:endParaRPr/>
            </a:p>
          </p:txBody>
        </p:sp>
      </p:grpSp>
      <p:sp>
        <p:nvSpPr>
          <p:cNvPr id="22" name="TextBox 22"/>
          <p:cNvSpPr txBox="1"/>
          <p:nvPr/>
        </p:nvSpPr>
        <p:spPr>
          <a:xfrm>
            <a:off x="7832245" y="4283954"/>
            <a:ext cx="7271748" cy="647248"/>
          </a:xfrm>
          <a:prstGeom prst="rect">
            <a:avLst/>
          </a:prstGeom>
        </p:spPr>
        <p:txBody>
          <a:bodyPr lIns="0" tIns="0" rIns="0" bIns="0" rtlCol="0" anchor="t">
            <a:spAutoFit/>
          </a:bodyPr>
          <a:lstStyle/>
          <a:p>
            <a:pPr algn="ctr">
              <a:lnSpc>
                <a:spcPts val="5274"/>
              </a:lnSpc>
            </a:pPr>
            <a:r>
              <a:rPr lang="en-US" sz="3767">
                <a:solidFill>
                  <a:srgbClr val="FFFFFF"/>
                </a:solidFill>
                <a:latin typeface="Roboto Bold"/>
                <a:ea typeface="Roboto Bold"/>
                <a:cs typeface="Roboto Bold"/>
                <a:sym typeface="Roboto Bold"/>
              </a:rPr>
              <a:t>Organize &amp; Connect</a:t>
            </a:r>
          </a:p>
        </p:txBody>
      </p:sp>
      <p:sp>
        <p:nvSpPr>
          <p:cNvPr id="23" name="Freeform 23"/>
          <p:cNvSpPr/>
          <p:nvPr/>
        </p:nvSpPr>
        <p:spPr>
          <a:xfrm>
            <a:off x="6142154" y="6349978"/>
            <a:ext cx="1600203" cy="3308691"/>
          </a:xfrm>
          <a:custGeom>
            <a:avLst/>
            <a:gdLst/>
            <a:ahLst/>
            <a:cxnLst/>
            <a:rect l="l" t="t" r="r" b="b"/>
            <a:pathLst>
              <a:path w="1600203" h="3308691">
                <a:moveTo>
                  <a:pt x="0" y="0"/>
                </a:moveTo>
                <a:lnTo>
                  <a:pt x="1600204" y="0"/>
                </a:lnTo>
                <a:lnTo>
                  <a:pt x="1600204" y="3308691"/>
                </a:lnTo>
                <a:lnTo>
                  <a:pt x="0" y="3308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4" name="Group 24"/>
          <p:cNvGrpSpPr/>
          <p:nvPr/>
        </p:nvGrpSpPr>
        <p:grpSpPr>
          <a:xfrm>
            <a:off x="7286562" y="6379137"/>
            <a:ext cx="1298181" cy="129818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47825">
                    <a:alpha val="100000"/>
                  </a:srgbClr>
                </a:gs>
                <a:gs pos="100000">
                  <a:srgbClr val="FB352C">
                    <a:alpha val="100000"/>
                  </a:srgbClr>
                </a:gs>
              </a:gsLst>
              <a:lin ang="2700000"/>
            </a:gradFill>
          </p:spPr>
          <p:txBody>
            <a:bodyPr/>
            <a:lstStyle/>
            <a:p>
              <a:endParaRPr lang="en-US"/>
            </a:p>
          </p:txBody>
        </p:sp>
        <p:sp>
          <p:nvSpPr>
            <p:cNvPr id="26" name="TextBox 26"/>
            <p:cNvSpPr txBox="1"/>
            <p:nvPr/>
          </p:nvSpPr>
          <p:spPr>
            <a:xfrm>
              <a:off x="76200" y="57150"/>
              <a:ext cx="660400" cy="679450"/>
            </a:xfrm>
            <a:prstGeom prst="rect">
              <a:avLst/>
            </a:prstGeom>
          </p:spPr>
          <p:txBody>
            <a:bodyPr lIns="71606" tIns="71606" rIns="71606" bIns="71606" rtlCol="0" anchor="ctr"/>
            <a:lstStyle/>
            <a:p>
              <a:pPr algn="ctr">
                <a:lnSpc>
                  <a:spcPts val="1248"/>
                </a:lnSpc>
              </a:pPr>
              <a:endParaRPr/>
            </a:p>
          </p:txBody>
        </p:sp>
      </p:grpSp>
      <p:sp>
        <p:nvSpPr>
          <p:cNvPr id="27" name="Freeform 27"/>
          <p:cNvSpPr/>
          <p:nvPr/>
        </p:nvSpPr>
        <p:spPr>
          <a:xfrm>
            <a:off x="7698472" y="2373583"/>
            <a:ext cx="7231955" cy="1898388"/>
          </a:xfrm>
          <a:custGeom>
            <a:avLst/>
            <a:gdLst/>
            <a:ahLst/>
            <a:cxnLst/>
            <a:rect l="l" t="t" r="r" b="b"/>
            <a:pathLst>
              <a:path w="7231955" h="1898388">
                <a:moveTo>
                  <a:pt x="0" y="0"/>
                </a:moveTo>
                <a:lnTo>
                  <a:pt x="7231955" y="0"/>
                </a:lnTo>
                <a:lnTo>
                  <a:pt x="7231955" y="1898388"/>
                </a:lnTo>
                <a:lnTo>
                  <a:pt x="0" y="1898388"/>
                </a:lnTo>
                <a:lnTo>
                  <a:pt x="0" y="0"/>
                </a:lnTo>
                <a:close/>
              </a:path>
            </a:pathLst>
          </a:custGeom>
          <a:blipFill>
            <a:blip r:embed="rId5">
              <a:alphaModFix amt="62000"/>
            </a:blip>
            <a:stretch>
              <a:fillRect/>
            </a:stretch>
          </a:blipFill>
        </p:spPr>
        <p:txBody>
          <a:bodyPr/>
          <a:lstStyle/>
          <a:p>
            <a:endParaRPr lang="en-US"/>
          </a:p>
        </p:txBody>
      </p:sp>
      <p:sp>
        <p:nvSpPr>
          <p:cNvPr id="28" name="TextBox 28"/>
          <p:cNvSpPr txBox="1"/>
          <p:nvPr/>
        </p:nvSpPr>
        <p:spPr>
          <a:xfrm>
            <a:off x="800192" y="1276350"/>
            <a:ext cx="9035452" cy="2291484"/>
          </a:xfrm>
          <a:prstGeom prst="rect">
            <a:avLst/>
          </a:prstGeom>
        </p:spPr>
        <p:txBody>
          <a:bodyPr lIns="0" tIns="0" rIns="0" bIns="0" rtlCol="0" anchor="t">
            <a:spAutoFit/>
          </a:bodyPr>
          <a:lstStyle/>
          <a:p>
            <a:pPr algn="l">
              <a:lnSpc>
                <a:spcPts val="6928"/>
              </a:lnSpc>
            </a:pPr>
            <a:r>
              <a:rPr lang="en-US" sz="7963">
                <a:solidFill>
                  <a:srgbClr val="FFFFFF"/>
                </a:solidFill>
                <a:latin typeface="League Gothic"/>
                <a:ea typeface="League Gothic"/>
                <a:cs typeface="League Gothic"/>
                <a:sym typeface="League Gothic"/>
              </a:rPr>
              <a:t>HOW UNITED WAY</a:t>
            </a:r>
          </a:p>
          <a:p>
            <a:pPr algn="l">
              <a:lnSpc>
                <a:spcPts val="9911"/>
              </a:lnSpc>
            </a:pPr>
            <a:r>
              <a:rPr lang="en-US" sz="11392">
                <a:solidFill>
                  <a:srgbClr val="FFFFFF"/>
                </a:solidFill>
                <a:latin typeface="League Gothic"/>
                <a:ea typeface="League Gothic"/>
                <a:cs typeface="League Gothic"/>
                <a:sym typeface="League Gothic"/>
              </a:rPr>
              <a:t>WORKS</a:t>
            </a:r>
          </a:p>
        </p:txBody>
      </p:sp>
      <p:grpSp>
        <p:nvGrpSpPr>
          <p:cNvPr id="29" name="Group 29"/>
          <p:cNvGrpSpPr/>
          <p:nvPr/>
        </p:nvGrpSpPr>
        <p:grpSpPr>
          <a:xfrm>
            <a:off x="8135771" y="1774396"/>
            <a:ext cx="6637907" cy="1640688"/>
            <a:chOff x="0" y="0"/>
            <a:chExt cx="1921145" cy="474848"/>
          </a:xfrm>
        </p:grpSpPr>
        <p:sp>
          <p:nvSpPr>
            <p:cNvPr id="30" name="Freeform 30"/>
            <p:cNvSpPr/>
            <p:nvPr/>
          </p:nvSpPr>
          <p:spPr>
            <a:xfrm>
              <a:off x="0" y="0"/>
              <a:ext cx="1921145" cy="474848"/>
            </a:xfrm>
            <a:custGeom>
              <a:avLst/>
              <a:gdLst/>
              <a:ahLst/>
              <a:cxnLst/>
              <a:rect l="l" t="t" r="r" b="b"/>
              <a:pathLst>
                <a:path w="1921145" h="474848">
                  <a:moveTo>
                    <a:pt x="43771" y="0"/>
                  </a:moveTo>
                  <a:lnTo>
                    <a:pt x="1877373" y="0"/>
                  </a:lnTo>
                  <a:cubicBezTo>
                    <a:pt x="1901548" y="0"/>
                    <a:pt x="1921145" y="19597"/>
                    <a:pt x="1921145" y="43771"/>
                  </a:cubicBezTo>
                  <a:lnTo>
                    <a:pt x="1921145" y="431077"/>
                  </a:lnTo>
                  <a:cubicBezTo>
                    <a:pt x="1921145" y="442686"/>
                    <a:pt x="1916533" y="453819"/>
                    <a:pt x="1908324" y="462028"/>
                  </a:cubicBezTo>
                  <a:cubicBezTo>
                    <a:pt x="1900116" y="470237"/>
                    <a:pt x="1888982" y="474848"/>
                    <a:pt x="1877373" y="474848"/>
                  </a:cubicBezTo>
                  <a:lnTo>
                    <a:pt x="43771" y="474848"/>
                  </a:lnTo>
                  <a:cubicBezTo>
                    <a:pt x="32162" y="474848"/>
                    <a:pt x="21029" y="470237"/>
                    <a:pt x="12820" y="462028"/>
                  </a:cubicBezTo>
                  <a:cubicBezTo>
                    <a:pt x="4612" y="453819"/>
                    <a:pt x="0" y="442686"/>
                    <a:pt x="0" y="431077"/>
                  </a:cubicBezTo>
                  <a:lnTo>
                    <a:pt x="0" y="43771"/>
                  </a:lnTo>
                  <a:cubicBezTo>
                    <a:pt x="0" y="32162"/>
                    <a:pt x="4612" y="21029"/>
                    <a:pt x="12820" y="12820"/>
                  </a:cubicBezTo>
                  <a:cubicBezTo>
                    <a:pt x="21029" y="4612"/>
                    <a:pt x="32162" y="0"/>
                    <a:pt x="43771" y="0"/>
                  </a:cubicBezTo>
                  <a:close/>
                </a:path>
              </a:pathLst>
            </a:custGeom>
            <a:solidFill>
              <a:srgbClr val="539ED0"/>
            </a:solidFill>
          </p:spPr>
          <p:txBody>
            <a:bodyPr/>
            <a:lstStyle/>
            <a:p>
              <a:endParaRPr lang="en-US"/>
            </a:p>
          </p:txBody>
        </p:sp>
        <p:sp>
          <p:nvSpPr>
            <p:cNvPr id="31" name="TextBox 31"/>
            <p:cNvSpPr txBox="1"/>
            <p:nvPr/>
          </p:nvSpPr>
          <p:spPr>
            <a:xfrm>
              <a:off x="0" y="-19050"/>
              <a:ext cx="1921145" cy="493898"/>
            </a:xfrm>
            <a:prstGeom prst="rect">
              <a:avLst/>
            </a:prstGeom>
          </p:spPr>
          <p:txBody>
            <a:bodyPr lIns="53141" tIns="53141" rIns="53141" bIns="53141" rtlCol="0" anchor="ctr"/>
            <a:lstStyle/>
            <a:p>
              <a:pPr algn="ctr">
                <a:lnSpc>
                  <a:spcPts val="1195"/>
                </a:lnSpc>
              </a:pPr>
              <a:endParaRPr/>
            </a:p>
          </p:txBody>
        </p:sp>
      </p:grpSp>
      <p:sp>
        <p:nvSpPr>
          <p:cNvPr id="32" name="TextBox 32"/>
          <p:cNvSpPr txBox="1"/>
          <p:nvPr/>
        </p:nvSpPr>
        <p:spPr>
          <a:xfrm>
            <a:off x="8135771" y="1769168"/>
            <a:ext cx="6637907" cy="607899"/>
          </a:xfrm>
          <a:prstGeom prst="rect">
            <a:avLst/>
          </a:prstGeom>
        </p:spPr>
        <p:txBody>
          <a:bodyPr lIns="0" tIns="0" rIns="0" bIns="0" rtlCol="0" anchor="t">
            <a:spAutoFit/>
          </a:bodyPr>
          <a:lstStyle/>
          <a:p>
            <a:pPr algn="ctr">
              <a:lnSpc>
                <a:spcPts val="4815"/>
              </a:lnSpc>
            </a:pPr>
            <a:r>
              <a:rPr lang="en-US" sz="3439">
                <a:solidFill>
                  <a:srgbClr val="FFFFFF"/>
                </a:solidFill>
                <a:latin typeface="Roboto Bold"/>
                <a:ea typeface="Roboto Bold"/>
                <a:cs typeface="Roboto Bold"/>
                <a:sym typeface="Roboto Bold"/>
              </a:rPr>
              <a:t>Mobilize Dollars</a:t>
            </a:r>
          </a:p>
        </p:txBody>
      </p:sp>
      <p:grpSp>
        <p:nvGrpSpPr>
          <p:cNvPr id="33" name="Group 33"/>
          <p:cNvGrpSpPr/>
          <p:nvPr/>
        </p:nvGrpSpPr>
        <p:grpSpPr>
          <a:xfrm>
            <a:off x="7901819" y="1403300"/>
            <a:ext cx="1065277" cy="1065277"/>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BD533">
                    <a:alpha val="100000"/>
                  </a:srgbClr>
                </a:gs>
                <a:gs pos="100000">
                  <a:srgbClr val="FAB702">
                    <a:alpha val="100000"/>
                  </a:srgbClr>
                </a:gs>
              </a:gsLst>
              <a:lin ang="2700000"/>
            </a:gradFill>
          </p:spPr>
          <p:txBody>
            <a:bodyPr/>
            <a:lstStyle/>
            <a:p>
              <a:endParaRPr lang="en-US"/>
            </a:p>
          </p:txBody>
        </p:sp>
        <p:sp>
          <p:nvSpPr>
            <p:cNvPr id="35" name="TextBox 35"/>
            <p:cNvSpPr txBox="1"/>
            <p:nvPr/>
          </p:nvSpPr>
          <p:spPr>
            <a:xfrm>
              <a:off x="76200" y="57150"/>
              <a:ext cx="660400" cy="679450"/>
            </a:xfrm>
            <a:prstGeom prst="rect">
              <a:avLst/>
            </a:prstGeom>
          </p:spPr>
          <p:txBody>
            <a:bodyPr lIns="58759" tIns="58759" rIns="58759" bIns="58759" rtlCol="0" anchor="ctr"/>
            <a:lstStyle/>
            <a:p>
              <a:pPr algn="ctr">
                <a:lnSpc>
                  <a:spcPts val="1248"/>
                </a:lnSpc>
              </a:pPr>
              <a:endParaRPr/>
            </a:p>
          </p:txBody>
        </p:sp>
      </p:grpSp>
      <p:grpSp>
        <p:nvGrpSpPr>
          <p:cNvPr id="36" name="Group 36"/>
          <p:cNvGrpSpPr/>
          <p:nvPr/>
        </p:nvGrpSpPr>
        <p:grpSpPr>
          <a:xfrm>
            <a:off x="7537239" y="3787684"/>
            <a:ext cx="1106955" cy="110695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BB803">
                    <a:alpha val="100000"/>
                  </a:srgbClr>
                </a:gs>
                <a:gs pos="100000">
                  <a:srgbClr val="F07729">
                    <a:alpha val="100000"/>
                  </a:srgbClr>
                </a:gs>
              </a:gsLst>
              <a:lin ang="2700000"/>
            </a:gradFill>
          </p:spPr>
          <p:txBody>
            <a:bodyPr/>
            <a:lstStyle/>
            <a:p>
              <a:endParaRPr lang="en-US"/>
            </a:p>
          </p:txBody>
        </p:sp>
        <p:sp>
          <p:nvSpPr>
            <p:cNvPr id="38" name="TextBox 38"/>
            <p:cNvSpPr txBox="1"/>
            <p:nvPr/>
          </p:nvSpPr>
          <p:spPr>
            <a:xfrm>
              <a:off x="76200" y="57150"/>
              <a:ext cx="660400" cy="679450"/>
            </a:xfrm>
            <a:prstGeom prst="rect">
              <a:avLst/>
            </a:prstGeom>
          </p:spPr>
          <p:txBody>
            <a:bodyPr lIns="61058" tIns="61058" rIns="61058" bIns="61058" rtlCol="0" anchor="ctr"/>
            <a:lstStyle/>
            <a:p>
              <a:pPr algn="ctr">
                <a:lnSpc>
                  <a:spcPts val="1248"/>
                </a:lnSpc>
              </a:pPr>
              <a:endParaRPr/>
            </a:p>
          </p:txBody>
        </p:sp>
      </p:grpSp>
      <p:sp>
        <p:nvSpPr>
          <p:cNvPr id="40" name="Freeform 40"/>
          <p:cNvSpPr/>
          <p:nvPr/>
        </p:nvSpPr>
        <p:spPr>
          <a:xfrm rot="-10800000">
            <a:off x="15275709" y="6471947"/>
            <a:ext cx="1600203" cy="3308691"/>
          </a:xfrm>
          <a:custGeom>
            <a:avLst/>
            <a:gdLst/>
            <a:ahLst/>
            <a:cxnLst/>
            <a:rect l="l" t="t" r="r" b="b"/>
            <a:pathLst>
              <a:path w="1600203" h="3308691">
                <a:moveTo>
                  <a:pt x="0" y="0"/>
                </a:moveTo>
                <a:lnTo>
                  <a:pt x="1600203" y="0"/>
                </a:lnTo>
                <a:lnTo>
                  <a:pt x="1600203" y="3308691"/>
                </a:lnTo>
                <a:lnTo>
                  <a:pt x="0" y="3308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1" name="Freeform 41"/>
          <p:cNvSpPr/>
          <p:nvPr/>
        </p:nvSpPr>
        <p:spPr>
          <a:xfrm rot="-722327">
            <a:off x="7951799" y="1535827"/>
            <a:ext cx="956020" cy="669214"/>
          </a:xfrm>
          <a:custGeom>
            <a:avLst/>
            <a:gdLst/>
            <a:ahLst/>
            <a:cxnLst/>
            <a:rect l="l" t="t" r="r" b="b"/>
            <a:pathLst>
              <a:path w="956020" h="669214">
                <a:moveTo>
                  <a:pt x="0" y="0"/>
                </a:moveTo>
                <a:lnTo>
                  <a:pt x="956020" y="0"/>
                </a:lnTo>
                <a:lnTo>
                  <a:pt x="956020" y="669214"/>
                </a:lnTo>
                <a:lnTo>
                  <a:pt x="0" y="6692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Freeform 42"/>
          <p:cNvSpPr/>
          <p:nvPr/>
        </p:nvSpPr>
        <p:spPr>
          <a:xfrm>
            <a:off x="7682407" y="3901940"/>
            <a:ext cx="816619" cy="740061"/>
          </a:xfrm>
          <a:custGeom>
            <a:avLst/>
            <a:gdLst/>
            <a:ahLst/>
            <a:cxnLst/>
            <a:rect l="l" t="t" r="r" b="b"/>
            <a:pathLst>
              <a:path w="816619" h="740061">
                <a:moveTo>
                  <a:pt x="0" y="0"/>
                </a:moveTo>
                <a:lnTo>
                  <a:pt x="816619" y="0"/>
                </a:lnTo>
                <a:lnTo>
                  <a:pt x="816619" y="740061"/>
                </a:lnTo>
                <a:lnTo>
                  <a:pt x="0" y="740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Freeform 43"/>
          <p:cNvSpPr/>
          <p:nvPr/>
        </p:nvSpPr>
        <p:spPr>
          <a:xfrm flipH="1">
            <a:off x="7404055" y="6562678"/>
            <a:ext cx="976934" cy="999421"/>
          </a:xfrm>
          <a:custGeom>
            <a:avLst/>
            <a:gdLst/>
            <a:ahLst/>
            <a:cxnLst/>
            <a:rect l="l" t="t" r="r" b="b"/>
            <a:pathLst>
              <a:path w="976934" h="999421">
                <a:moveTo>
                  <a:pt x="976933" y="0"/>
                </a:moveTo>
                <a:lnTo>
                  <a:pt x="0" y="0"/>
                </a:lnTo>
                <a:lnTo>
                  <a:pt x="0" y="999420"/>
                </a:lnTo>
                <a:lnTo>
                  <a:pt x="976933" y="999420"/>
                </a:lnTo>
                <a:lnTo>
                  <a:pt x="97693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7" name="TextBox 47"/>
          <p:cNvSpPr txBox="1"/>
          <p:nvPr/>
        </p:nvSpPr>
        <p:spPr>
          <a:xfrm>
            <a:off x="861530" y="3819737"/>
            <a:ext cx="4517726" cy="1026133"/>
          </a:xfrm>
          <a:prstGeom prst="rect">
            <a:avLst/>
          </a:prstGeom>
        </p:spPr>
        <p:txBody>
          <a:bodyPr lIns="0" tIns="0" rIns="0" bIns="0" rtlCol="0" anchor="t">
            <a:spAutoFit/>
          </a:bodyPr>
          <a:lstStyle/>
          <a:p>
            <a:pPr algn="l">
              <a:lnSpc>
                <a:spcPts val="1591"/>
              </a:lnSpc>
            </a:pPr>
            <a:r>
              <a:rPr lang="en-US" sz="1872">
                <a:solidFill>
                  <a:srgbClr val="2343B4"/>
                </a:solidFill>
                <a:latin typeface="Roboto Bold"/>
                <a:ea typeface="Roboto Bold"/>
                <a:cs typeface="Roboto Bold"/>
                <a:sym typeface="Roboto Bold"/>
              </a:rPr>
              <a:t>NO ONE PERSON OR ORGANIZATION CAN DO IT ALONE.</a:t>
            </a:r>
          </a:p>
          <a:p>
            <a:pPr algn="l">
              <a:lnSpc>
                <a:spcPts val="1591"/>
              </a:lnSpc>
            </a:pPr>
            <a:endParaRPr lang="en-US" sz="1872">
              <a:solidFill>
                <a:srgbClr val="2343B4"/>
              </a:solidFill>
              <a:latin typeface="Roboto Bold"/>
              <a:ea typeface="Roboto Bold"/>
              <a:cs typeface="Roboto Bold"/>
              <a:sym typeface="Roboto Bold"/>
            </a:endParaRPr>
          </a:p>
          <a:p>
            <a:pPr algn="l">
              <a:lnSpc>
                <a:spcPts val="1591"/>
              </a:lnSpc>
            </a:pPr>
            <a:r>
              <a:rPr lang="en-US" sz="1872">
                <a:solidFill>
                  <a:srgbClr val="2343B4"/>
                </a:solidFill>
                <a:latin typeface="Roboto Bold"/>
                <a:ea typeface="Roboto Bold"/>
                <a:cs typeface="Roboto Bold"/>
                <a:sym typeface="Roboto Bold"/>
              </a:rPr>
              <a:t>UNITED WAY MAKES THE MOST OF YOUR INVESTMENT.</a:t>
            </a:r>
          </a:p>
        </p:txBody>
      </p:sp>
      <p:sp>
        <p:nvSpPr>
          <p:cNvPr id="48" name="Freeform 48"/>
          <p:cNvSpPr/>
          <p:nvPr/>
        </p:nvSpPr>
        <p:spPr>
          <a:xfrm>
            <a:off x="15565325" y="476266"/>
            <a:ext cx="2312534" cy="1104868"/>
          </a:xfrm>
          <a:custGeom>
            <a:avLst/>
            <a:gdLst/>
            <a:ahLst/>
            <a:cxnLst/>
            <a:rect l="l" t="t" r="r" b="b"/>
            <a:pathLst>
              <a:path w="2312534" h="1104868">
                <a:moveTo>
                  <a:pt x="0" y="0"/>
                </a:moveTo>
                <a:lnTo>
                  <a:pt x="2312535" y="0"/>
                </a:lnTo>
                <a:lnTo>
                  <a:pt x="2312535" y="1104868"/>
                </a:lnTo>
                <a:lnTo>
                  <a:pt x="0" y="1104868"/>
                </a:lnTo>
                <a:lnTo>
                  <a:pt x="0" y="0"/>
                </a:lnTo>
                <a:close/>
              </a:path>
            </a:pathLst>
          </a:custGeom>
          <a:blipFill>
            <a:blip r:embed="rId14"/>
            <a:stretch>
              <a:fillRect b="-33954"/>
            </a:stretch>
          </a:blipFill>
        </p:spPr>
        <p:txBody>
          <a:bodyPr/>
          <a:lstStyle/>
          <a:p>
            <a:endParaRPr lang="en-US"/>
          </a:p>
        </p:txBody>
      </p:sp>
      <p:sp>
        <p:nvSpPr>
          <p:cNvPr id="49" name="Freeform 49"/>
          <p:cNvSpPr/>
          <p:nvPr/>
        </p:nvSpPr>
        <p:spPr>
          <a:xfrm>
            <a:off x="15468068" y="1684673"/>
            <a:ext cx="2543460" cy="1139258"/>
          </a:xfrm>
          <a:custGeom>
            <a:avLst/>
            <a:gdLst/>
            <a:ahLst/>
            <a:cxnLst/>
            <a:rect l="l" t="t" r="r" b="b"/>
            <a:pathLst>
              <a:path w="2543460" h="1139258">
                <a:moveTo>
                  <a:pt x="0" y="0"/>
                </a:moveTo>
                <a:lnTo>
                  <a:pt x="2543460" y="0"/>
                </a:lnTo>
                <a:lnTo>
                  <a:pt x="2543460" y="1139258"/>
                </a:lnTo>
                <a:lnTo>
                  <a:pt x="0" y="1139258"/>
                </a:lnTo>
                <a:lnTo>
                  <a:pt x="0" y="0"/>
                </a:lnTo>
                <a:close/>
              </a:path>
            </a:pathLst>
          </a:custGeom>
          <a:blipFill>
            <a:blip r:embed="rId15"/>
            <a:stretch>
              <a:fillRect/>
            </a:stretch>
          </a:blipFill>
        </p:spPr>
        <p:txBody>
          <a:bodyPr/>
          <a:lstStyle/>
          <a:p>
            <a:endParaRPr lang="en-US"/>
          </a:p>
        </p:txBody>
      </p:sp>
      <p:pic>
        <p:nvPicPr>
          <p:cNvPr id="3" name="Picture 2">
            <a:extLst>
              <a:ext uri="{FF2B5EF4-FFF2-40B4-BE49-F238E27FC236}">
                <a16:creationId xmlns:a16="http://schemas.microsoft.com/office/drawing/2014/main" id="{05457A39-78FD-2C5D-091E-0C7AD20712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52" name="TextBox 34">
            <a:extLst>
              <a:ext uri="{FF2B5EF4-FFF2-40B4-BE49-F238E27FC236}">
                <a16:creationId xmlns:a16="http://schemas.microsoft.com/office/drawing/2014/main" id="{111ACD44-719B-88B1-56B0-04E05FA5FB5D}"/>
              </a:ext>
            </a:extLst>
          </p:cNvPr>
          <p:cNvSpPr txBox="1"/>
          <p:nvPr/>
        </p:nvSpPr>
        <p:spPr>
          <a:xfrm>
            <a:off x="8135771" y="2437230"/>
            <a:ext cx="6637907" cy="819904"/>
          </a:xfrm>
          <a:prstGeom prst="rect">
            <a:avLst/>
          </a:prstGeom>
        </p:spPr>
        <p:txBody>
          <a:bodyPr lIns="0" tIns="0" rIns="0" bIns="0" rtlCol="0" anchor="t">
            <a:spAutoFit/>
          </a:bodyPr>
          <a:lstStyle/>
          <a:p>
            <a:pPr algn="ctr">
              <a:lnSpc>
                <a:spcPts val="2063"/>
              </a:lnSpc>
            </a:pPr>
            <a:r>
              <a:rPr lang="en-US" sz="200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Uniting donors, volunteers, advocates,</a:t>
            </a:r>
          </a:p>
          <a:p>
            <a:pPr algn="ctr">
              <a:lnSpc>
                <a:spcPts val="2063"/>
              </a:lnSpc>
            </a:pPr>
            <a:r>
              <a:rPr lang="en-US" sz="200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community organizations and governments, United Way</a:t>
            </a:r>
          </a:p>
          <a:p>
            <a:pPr algn="ctr">
              <a:lnSpc>
                <a:spcPts val="2063"/>
              </a:lnSpc>
            </a:pPr>
            <a:r>
              <a:rPr lang="en-US" sz="200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invests in services to meet community needs.</a:t>
            </a:r>
          </a:p>
        </p:txBody>
      </p:sp>
      <p:sp>
        <p:nvSpPr>
          <p:cNvPr id="53" name="TextBox 52">
            <a:extLst>
              <a:ext uri="{FF2B5EF4-FFF2-40B4-BE49-F238E27FC236}">
                <a16:creationId xmlns:a16="http://schemas.microsoft.com/office/drawing/2014/main" id="{53BB2EA3-4C09-5B03-A5CF-7C2A08199C0B}"/>
              </a:ext>
            </a:extLst>
          </p:cNvPr>
          <p:cNvSpPr txBox="1"/>
          <p:nvPr/>
        </p:nvSpPr>
        <p:spPr>
          <a:xfrm>
            <a:off x="7843183" y="5033998"/>
            <a:ext cx="7271749" cy="1025922"/>
          </a:xfrm>
          <a:prstGeom prst="rect">
            <a:avLst/>
          </a:prstGeom>
        </p:spPr>
        <p:txBody>
          <a:bodyPr wrap="square" lIns="0" tIns="0" rIns="0" bIns="0" rtlCol="0" anchor="t">
            <a:spAutoFit/>
          </a:bodyPr>
          <a:lstStyle/>
          <a:p>
            <a:pPr algn="ctr">
              <a:lnSpc>
                <a:spcPts val="1999"/>
              </a:lnSpc>
            </a:pPr>
            <a:r>
              <a:rPr lang="en-US" sz="200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Funded programs provide increased access to health, education, financial stability and basic needs programs to people, often employed, but unable to make ends meet. This population is referred to as ALICE. Asset-Limited, Income-Constrained, Employed.</a:t>
            </a:r>
          </a:p>
        </p:txBody>
      </p:sp>
      <p:sp>
        <p:nvSpPr>
          <p:cNvPr id="54" name="TextBox 17">
            <a:extLst>
              <a:ext uri="{FF2B5EF4-FFF2-40B4-BE49-F238E27FC236}">
                <a16:creationId xmlns:a16="http://schemas.microsoft.com/office/drawing/2014/main" id="{F005E370-0C97-04E6-819E-1A6110A0BE2A}"/>
              </a:ext>
            </a:extLst>
          </p:cNvPr>
          <p:cNvSpPr txBox="1"/>
          <p:nvPr/>
        </p:nvSpPr>
        <p:spPr>
          <a:xfrm>
            <a:off x="7422149" y="7894505"/>
            <a:ext cx="8247108" cy="994326"/>
          </a:xfrm>
          <a:prstGeom prst="rect">
            <a:avLst/>
          </a:prstGeom>
        </p:spPr>
        <p:txBody>
          <a:bodyPr lIns="0" tIns="0" rIns="0" bIns="0" rtlCol="0" anchor="t">
            <a:spAutoFit/>
          </a:bodyPr>
          <a:lstStyle/>
          <a:p>
            <a:pPr algn="ctr">
              <a:lnSpc>
                <a:spcPts val="2563"/>
              </a:lnSpc>
            </a:pPr>
            <a:r>
              <a:rPr lang="en-US" sz="2563">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United Way funded programs lead to successful children, thriving families and long-term solutions for those</a:t>
            </a:r>
          </a:p>
          <a:p>
            <a:pPr algn="ctr">
              <a:lnSpc>
                <a:spcPts val="2563"/>
              </a:lnSpc>
            </a:pPr>
            <a:r>
              <a:rPr lang="en-US" sz="2563">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Palanquin"/>
              </a:rPr>
              <a:t>unable to break the cycle of poverty on their own.</a:t>
            </a:r>
          </a:p>
        </p:txBody>
      </p:sp>
      <p:sp>
        <p:nvSpPr>
          <p:cNvPr id="4" name="TextBox 3">
            <a:extLst>
              <a:ext uri="{FF2B5EF4-FFF2-40B4-BE49-F238E27FC236}">
                <a16:creationId xmlns:a16="http://schemas.microsoft.com/office/drawing/2014/main" id="{EFA0F7EF-931B-5FFB-D323-363A888CCDBC}"/>
              </a:ext>
            </a:extLst>
          </p:cNvPr>
          <p:cNvSpPr txBox="1"/>
          <p:nvPr/>
        </p:nvSpPr>
        <p:spPr>
          <a:xfrm>
            <a:off x="9835644" y="1767983"/>
            <a:ext cx="3181640" cy="646331"/>
          </a:xfrm>
          <a:prstGeom prst="rect">
            <a:avLst/>
          </a:prstGeom>
          <a:noFill/>
        </p:spPr>
        <p:txBody>
          <a:bodyPr wrap="none" rtlCol="0">
            <a:spAutoFit/>
          </a:bodyPr>
          <a:lstStyle/>
          <a:p>
            <a:r>
              <a:rPr lang="en-US" sz="3600">
                <a:solidFill>
                  <a:schemeClr val="bg1"/>
                </a:solidFill>
              </a:rPr>
              <a:t>Mobilize Dollars</a:t>
            </a:r>
          </a:p>
        </p:txBody>
      </p:sp>
      <p:sp>
        <p:nvSpPr>
          <p:cNvPr id="5" name="TextBox 4">
            <a:extLst>
              <a:ext uri="{FF2B5EF4-FFF2-40B4-BE49-F238E27FC236}">
                <a16:creationId xmlns:a16="http://schemas.microsoft.com/office/drawing/2014/main" id="{7CE17A47-D40C-EB48-C002-B13074C62A83}"/>
              </a:ext>
            </a:extLst>
          </p:cNvPr>
          <p:cNvSpPr txBox="1"/>
          <p:nvPr/>
        </p:nvSpPr>
        <p:spPr>
          <a:xfrm>
            <a:off x="9476058" y="4293407"/>
            <a:ext cx="3900811" cy="646331"/>
          </a:xfrm>
          <a:prstGeom prst="rect">
            <a:avLst/>
          </a:prstGeom>
          <a:noFill/>
        </p:spPr>
        <p:txBody>
          <a:bodyPr wrap="none" rtlCol="0">
            <a:spAutoFit/>
          </a:bodyPr>
          <a:lstStyle/>
          <a:p>
            <a:r>
              <a:rPr lang="en-US" sz="3600">
                <a:solidFill>
                  <a:schemeClr val="bg1"/>
                </a:solidFill>
              </a:rPr>
              <a:t>Organize &amp; Connect</a:t>
            </a:r>
          </a:p>
        </p:txBody>
      </p:sp>
      <p:sp>
        <p:nvSpPr>
          <p:cNvPr id="6" name="TextBox 5">
            <a:extLst>
              <a:ext uri="{FF2B5EF4-FFF2-40B4-BE49-F238E27FC236}">
                <a16:creationId xmlns:a16="http://schemas.microsoft.com/office/drawing/2014/main" id="{CC153790-39D4-1506-D074-BA13BB1CB3FB}"/>
              </a:ext>
            </a:extLst>
          </p:cNvPr>
          <p:cNvSpPr txBox="1"/>
          <p:nvPr/>
        </p:nvSpPr>
        <p:spPr>
          <a:xfrm>
            <a:off x="9930749" y="7123094"/>
            <a:ext cx="3047950" cy="707886"/>
          </a:xfrm>
          <a:prstGeom prst="rect">
            <a:avLst/>
          </a:prstGeom>
          <a:noFill/>
        </p:spPr>
        <p:txBody>
          <a:bodyPr wrap="none" rtlCol="0">
            <a:spAutoFit/>
          </a:bodyPr>
          <a:lstStyle/>
          <a:p>
            <a:r>
              <a:rPr lang="en-US" sz="4000">
                <a:solidFill>
                  <a:schemeClr val="bg1"/>
                </a:solidFill>
              </a:rPr>
              <a:t>Improve Lives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5192">
                <a:alpha val="100000"/>
              </a:srgbClr>
            </a:gs>
            <a:gs pos="50000">
              <a:srgbClr val="005192">
                <a:alpha val="100000"/>
              </a:srgbClr>
            </a:gs>
            <a:gs pos="100000">
              <a:srgbClr val="529F02">
                <a:alpha val="100000"/>
              </a:srgbClr>
            </a:gs>
          </a:gsLst>
          <a:lin ang="2700000"/>
        </a:gradFill>
        <a:effectLst/>
      </p:bgPr>
    </p:bg>
    <p:spTree>
      <p:nvGrpSpPr>
        <p:cNvPr id="1" name=""/>
        <p:cNvGrpSpPr/>
        <p:nvPr/>
      </p:nvGrpSpPr>
      <p:grpSpPr>
        <a:xfrm>
          <a:off x="0" y="0"/>
          <a:ext cx="0" cy="0"/>
          <a:chOff x="0" y="0"/>
          <a:chExt cx="0" cy="0"/>
        </a:xfrm>
      </p:grpSpPr>
      <p:sp>
        <p:nvSpPr>
          <p:cNvPr id="15" name="Freeform 15"/>
          <p:cNvSpPr/>
          <p:nvPr/>
        </p:nvSpPr>
        <p:spPr>
          <a:xfrm>
            <a:off x="15587469" y="8830044"/>
            <a:ext cx="2312534" cy="1104868"/>
          </a:xfrm>
          <a:custGeom>
            <a:avLst/>
            <a:gdLst/>
            <a:ahLst/>
            <a:cxnLst/>
            <a:rect l="l" t="t" r="r" b="b"/>
            <a:pathLst>
              <a:path w="2312534" h="1104868">
                <a:moveTo>
                  <a:pt x="0" y="0"/>
                </a:moveTo>
                <a:lnTo>
                  <a:pt x="2312534" y="0"/>
                </a:lnTo>
                <a:lnTo>
                  <a:pt x="2312534" y="1104868"/>
                </a:lnTo>
                <a:lnTo>
                  <a:pt x="0" y="1104868"/>
                </a:lnTo>
                <a:lnTo>
                  <a:pt x="0" y="0"/>
                </a:lnTo>
                <a:close/>
              </a:path>
            </a:pathLst>
          </a:custGeom>
          <a:blipFill>
            <a:blip r:embed="rId3"/>
            <a:stretch>
              <a:fillRect b="-33954"/>
            </a:stretch>
          </a:blipFill>
        </p:spPr>
        <p:txBody>
          <a:bodyPr/>
          <a:lstStyle/>
          <a:p>
            <a:endParaRPr lang="en-US"/>
          </a:p>
        </p:txBody>
      </p:sp>
      <p:sp>
        <p:nvSpPr>
          <p:cNvPr id="16" name="Freeform 16"/>
          <p:cNvSpPr/>
          <p:nvPr/>
        </p:nvSpPr>
        <p:spPr>
          <a:xfrm>
            <a:off x="15587469" y="7744268"/>
            <a:ext cx="2424058" cy="1085776"/>
          </a:xfrm>
          <a:custGeom>
            <a:avLst/>
            <a:gdLst/>
            <a:ahLst/>
            <a:cxnLst/>
            <a:rect l="l" t="t" r="r" b="b"/>
            <a:pathLst>
              <a:path w="2424058" h="1085776">
                <a:moveTo>
                  <a:pt x="0" y="0"/>
                </a:moveTo>
                <a:lnTo>
                  <a:pt x="2424059" y="0"/>
                </a:lnTo>
                <a:lnTo>
                  <a:pt x="2424059" y="1085776"/>
                </a:lnTo>
                <a:lnTo>
                  <a:pt x="0" y="1085776"/>
                </a:lnTo>
                <a:lnTo>
                  <a:pt x="0" y="0"/>
                </a:lnTo>
                <a:close/>
              </a:path>
            </a:pathLst>
          </a:custGeom>
          <a:blipFill>
            <a:blip r:embed="rId4"/>
            <a:stretch>
              <a:fillRect/>
            </a:stretch>
          </a:blipFill>
        </p:spPr>
        <p:txBody>
          <a:bodyPr/>
          <a:lstStyle/>
          <a:p>
            <a:endParaRPr lang="en-US"/>
          </a:p>
        </p:txBody>
      </p:sp>
      <p:pic>
        <p:nvPicPr>
          <p:cNvPr id="5" name="Picture 4" descr="A blue and green background with white squares&#10;&#10;Description automatically generated">
            <a:extLst>
              <a:ext uri="{FF2B5EF4-FFF2-40B4-BE49-F238E27FC236}">
                <a16:creationId xmlns:a16="http://schemas.microsoft.com/office/drawing/2014/main" id="{971677AA-3F07-A720-C2AC-00797FF15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0" name="TextBox 19">
            <a:extLst>
              <a:ext uri="{FF2B5EF4-FFF2-40B4-BE49-F238E27FC236}">
                <a16:creationId xmlns:a16="http://schemas.microsoft.com/office/drawing/2014/main" id="{F1095570-B2BE-7F1C-2208-67360622B95B}"/>
              </a:ext>
            </a:extLst>
          </p:cNvPr>
          <p:cNvSpPr txBox="1"/>
          <p:nvPr/>
        </p:nvSpPr>
        <p:spPr>
          <a:xfrm>
            <a:off x="3420978" y="4616198"/>
            <a:ext cx="4784559" cy="4213846"/>
          </a:xfrm>
          <a:prstGeom prst="rect">
            <a:avLst/>
          </a:prstGeom>
          <a:noFill/>
        </p:spPr>
        <p:txBody>
          <a:bodyPr wrap="square">
            <a:spAutoFit/>
          </a:bodyPr>
          <a:lstStyle/>
          <a:p>
            <a:pPr algn="ctr">
              <a:lnSpc>
                <a:spcPts val="6579"/>
              </a:lnSpc>
              <a:spcBef>
                <a:spcPct val="0"/>
              </a:spcBef>
            </a:pPr>
            <a:r>
              <a:rPr lang="en-US" sz="3200" b="1">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Alleviating Hunger</a:t>
            </a:r>
          </a:p>
          <a:p>
            <a:pPr algn="ctr">
              <a:lnSpc>
                <a:spcPts val="6579"/>
              </a:lnSpc>
              <a:spcBef>
                <a:spcPct val="0"/>
              </a:spcBef>
            </a:pPr>
            <a:r>
              <a:rPr lang="en-US" sz="3200" b="1">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Reducing Homelessness</a:t>
            </a:r>
          </a:p>
          <a:p>
            <a:pPr algn="ctr">
              <a:lnSpc>
                <a:spcPts val="6579"/>
              </a:lnSpc>
              <a:spcBef>
                <a:spcPct val="0"/>
              </a:spcBef>
            </a:pPr>
            <a:r>
              <a:rPr lang="en-US" sz="3200" b="1">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Encouraging Youth</a:t>
            </a:r>
          </a:p>
          <a:p>
            <a:pPr algn="ctr">
              <a:lnSpc>
                <a:spcPts val="6579"/>
              </a:lnSpc>
              <a:spcBef>
                <a:spcPct val="0"/>
              </a:spcBef>
            </a:pPr>
            <a:r>
              <a:rPr lang="en-US" sz="3200" b="1">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Supporting Education</a:t>
            </a:r>
          </a:p>
          <a:p>
            <a:pPr algn="ctr">
              <a:lnSpc>
                <a:spcPts val="6579"/>
              </a:lnSpc>
              <a:spcBef>
                <a:spcPct val="0"/>
              </a:spcBef>
            </a:pPr>
            <a:r>
              <a:rPr lang="en-US" sz="3200" b="1">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Improving Communities</a:t>
            </a:r>
          </a:p>
        </p:txBody>
      </p:sp>
      <p:sp>
        <p:nvSpPr>
          <p:cNvPr id="6" name="TextBox 5">
            <a:extLst>
              <a:ext uri="{FF2B5EF4-FFF2-40B4-BE49-F238E27FC236}">
                <a16:creationId xmlns:a16="http://schemas.microsoft.com/office/drawing/2014/main" id="{E2AC20B5-20DA-6846-4E7E-87089E05694D}"/>
              </a:ext>
            </a:extLst>
          </p:cNvPr>
          <p:cNvSpPr txBox="1"/>
          <p:nvPr/>
        </p:nvSpPr>
        <p:spPr>
          <a:xfrm>
            <a:off x="10082463" y="4676438"/>
            <a:ext cx="4784559" cy="2521075"/>
          </a:xfrm>
          <a:prstGeom prst="rect">
            <a:avLst/>
          </a:prstGeom>
          <a:noFill/>
        </p:spPr>
        <p:txBody>
          <a:bodyPr wrap="square">
            <a:spAutoFit/>
          </a:bodyPr>
          <a:lstStyle/>
          <a:p>
            <a:pPr algn="ctr">
              <a:lnSpc>
                <a:spcPts val="6579"/>
              </a:lnSpc>
              <a:spcBef>
                <a:spcPct val="0"/>
              </a:spcBef>
            </a:pPr>
            <a:r>
              <a:rPr lang="en-US" sz="3200" b="1">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Impact Area 1</a:t>
            </a:r>
          </a:p>
          <a:p>
            <a:pPr algn="ctr">
              <a:lnSpc>
                <a:spcPts val="6579"/>
              </a:lnSpc>
              <a:spcBef>
                <a:spcPct val="0"/>
              </a:spcBef>
            </a:pPr>
            <a:r>
              <a:rPr lang="en-US" sz="3200" b="1">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Impact Area 2</a:t>
            </a:r>
          </a:p>
          <a:p>
            <a:pPr algn="ctr">
              <a:lnSpc>
                <a:spcPts val="6579"/>
              </a:lnSpc>
              <a:spcBef>
                <a:spcPct val="0"/>
              </a:spcBef>
            </a:pPr>
            <a:r>
              <a:rPr lang="en-US" sz="3200" b="1">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Impact Area 3</a:t>
            </a:r>
          </a:p>
        </p:txBody>
      </p:sp>
      <p:sp>
        <p:nvSpPr>
          <p:cNvPr id="3" name="TextBox 19">
            <a:extLst>
              <a:ext uri="{FF2B5EF4-FFF2-40B4-BE49-F238E27FC236}">
                <a16:creationId xmlns:a16="http://schemas.microsoft.com/office/drawing/2014/main" id="{E3374AA8-CE36-A866-200A-319471573B29}"/>
              </a:ext>
            </a:extLst>
          </p:cNvPr>
          <p:cNvSpPr txBox="1"/>
          <p:nvPr/>
        </p:nvSpPr>
        <p:spPr>
          <a:xfrm>
            <a:off x="3418644" y="9387993"/>
            <a:ext cx="4183420" cy="384721"/>
          </a:xfrm>
          <a:prstGeom prst="rect">
            <a:avLst/>
          </a:prstGeom>
        </p:spPr>
        <p:txBody>
          <a:bodyPr wrap="square" lIns="0" tIns="0" rIns="0" bIns="0" rtlCol="0" anchor="t">
            <a:spAutoFit/>
          </a:bodyPr>
          <a:lstStyle/>
          <a:p>
            <a:pPr algn="just">
              <a:lnSpc>
                <a:spcPts val="3359"/>
              </a:lnSpc>
            </a:pPr>
            <a:r>
              <a:rPr lang="en-US" spc="-122">
                <a:solidFill>
                  <a:schemeClr val="bg1"/>
                </a:solidFill>
                <a:latin typeface="Roboto Condensed"/>
                <a:ea typeface="Roboto Condensed"/>
                <a:cs typeface="Roboto Condensed"/>
                <a:sym typeface="Palanquin Bold"/>
                <a:hlinkClick r:id="rId6">
                  <a:extLst>
                    <a:ext uri="{A12FA001-AC4F-418D-AE19-62706E023703}">
                      <ahyp:hlinkClr xmlns:ahyp="http://schemas.microsoft.com/office/drawing/2018/hyperlinkcolor" val="tx"/>
                    </a:ext>
                  </a:extLst>
                </a:hlinkClick>
              </a:rPr>
              <a:t>Publix Focus Areas</a:t>
            </a:r>
            <a:endParaRPr lang="en-US" spc="-122">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mask&#10;&#10;Description automatically generated">
            <a:extLst>
              <a:ext uri="{FF2B5EF4-FFF2-40B4-BE49-F238E27FC236}">
                <a16:creationId xmlns:a16="http://schemas.microsoft.com/office/drawing/2014/main" id="{817D5207-23FD-531D-DE69-889075295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descr="A person wearing a mask&#10;&#10;Description automatically generated">
            <a:extLst>
              <a:ext uri="{FF2B5EF4-FFF2-40B4-BE49-F238E27FC236}">
                <a16:creationId xmlns:a16="http://schemas.microsoft.com/office/drawing/2014/main" id="{C1FA24F1-0749-EFD9-EF1B-2CD8E59C81F7}"/>
              </a:ext>
            </a:extLst>
          </p:cNvPr>
          <p:cNvPicPr>
            <a:picLocks noChangeAspect="1"/>
          </p:cNvPicPr>
          <p:nvPr/>
        </p:nvPicPr>
        <p:blipFill>
          <a:blip r:embed="rId3"/>
          <a:stretch>
            <a:fillRect/>
          </a:stretch>
        </p:blipFill>
        <p:spPr>
          <a:xfrm>
            <a:off x="0" y="9218"/>
            <a:ext cx="18300290" cy="10293145"/>
          </a:xfrm>
          <a:prstGeom prst="rect">
            <a:avLst/>
          </a:prstGeom>
        </p:spPr>
      </p:pic>
    </p:spTree>
    <p:extLst>
      <p:ext uri="{BB962C8B-B14F-4D97-AF65-F5344CB8AC3E}">
        <p14:creationId xmlns:p14="http://schemas.microsoft.com/office/powerpoint/2010/main" val="3217900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2443B4">
                <a:alpha val="100000"/>
              </a:srgbClr>
            </a:gs>
            <a:gs pos="33333">
              <a:srgbClr val="5380F2">
                <a:alpha val="100000"/>
              </a:srgbClr>
            </a:gs>
            <a:gs pos="66667">
              <a:srgbClr val="A7D2FF">
                <a:alpha val="100000"/>
              </a:srgbClr>
            </a:gs>
            <a:gs pos="100000">
              <a:srgbClr val="D5E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 name="Picture 4" descr="A blue and green rectangle with white text&#10;&#10;Description automatically generated">
            <a:extLst>
              <a:ext uri="{FF2B5EF4-FFF2-40B4-BE49-F238E27FC236}">
                <a16:creationId xmlns:a16="http://schemas.microsoft.com/office/drawing/2014/main" id="{814F2778-164C-AB02-B786-27EE0C69B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617152" cy="10472148"/>
          </a:xfrm>
          <a:prstGeom prst="rect">
            <a:avLst/>
          </a:prstGeom>
        </p:spPr>
      </p:pic>
      <p:sp>
        <p:nvSpPr>
          <p:cNvPr id="22" name="TextBox 21">
            <a:extLst>
              <a:ext uri="{FF2B5EF4-FFF2-40B4-BE49-F238E27FC236}">
                <a16:creationId xmlns:a16="http://schemas.microsoft.com/office/drawing/2014/main" id="{6E2250A5-F375-4FB2-DC4F-9F0053F5778C}"/>
              </a:ext>
            </a:extLst>
          </p:cNvPr>
          <p:cNvSpPr txBox="1"/>
          <p:nvPr/>
        </p:nvSpPr>
        <p:spPr>
          <a:xfrm>
            <a:off x="1143000" y="3500790"/>
            <a:ext cx="10820400" cy="853632"/>
          </a:xfrm>
          <a:prstGeom prst="rect">
            <a:avLst/>
          </a:prstGeom>
          <a:noFill/>
        </p:spPr>
        <p:txBody>
          <a:bodyPr wrap="square">
            <a:spAutoFit/>
          </a:bodyPr>
          <a:lstStyle/>
          <a:p>
            <a:pPr>
              <a:lnSpc>
                <a:spcPts val="6579"/>
              </a:lnSpc>
              <a:spcBef>
                <a:spcPct val="0"/>
              </a:spcBef>
            </a:pPr>
            <a:r>
              <a:rPr lang="en-US" sz="4000" b="1" dirty="0">
                <a:solidFill>
                  <a:schemeClr val="tx2"/>
                </a:solidFill>
                <a:latin typeface="Roboto" panose="02000000000000000000" pitchFamily="2" charset="0"/>
                <a:ea typeface="Roboto" panose="02000000000000000000" pitchFamily="2" charset="0"/>
                <a:cs typeface="Roboto" panose="02000000000000000000" pitchFamily="2" charset="0"/>
                <a:sym typeface="Palanquin Bold"/>
              </a:rPr>
              <a:t>List Internal Programs and/or show logos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olding boxes&#10;&#10;Description automatically generated">
            <a:extLst>
              <a:ext uri="{FF2B5EF4-FFF2-40B4-BE49-F238E27FC236}">
                <a16:creationId xmlns:a16="http://schemas.microsoft.com/office/drawing/2014/main" id="{EAD283C2-EC7D-93E5-B650-7BBF2E40B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5" name="Picture 4" descr="A person and person holding boxes&#10;&#10;Description automatically generated">
            <a:extLst>
              <a:ext uri="{FF2B5EF4-FFF2-40B4-BE49-F238E27FC236}">
                <a16:creationId xmlns:a16="http://schemas.microsoft.com/office/drawing/2014/main" id="{52424A7D-F680-DEC0-E444-58D006184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346BB6EA-7358-CC06-7C49-682612D3E1FF}"/>
              </a:ext>
            </a:extLst>
          </p:cNvPr>
          <p:cNvSpPr txBox="1"/>
          <p:nvPr/>
        </p:nvSpPr>
        <p:spPr>
          <a:xfrm>
            <a:off x="1143000" y="3771900"/>
            <a:ext cx="6781800" cy="5061642"/>
          </a:xfrm>
          <a:prstGeom prst="rect">
            <a:avLst/>
          </a:prstGeom>
          <a:noFill/>
        </p:spPr>
        <p:txBody>
          <a:bodyPr wrap="square" lIns="91440" tIns="45720" rIns="91440" bIns="45720" anchor="t">
            <a:spAutoFit/>
          </a:bodyPr>
          <a:lstStyle/>
          <a:p>
            <a:pPr>
              <a:lnSpc>
                <a:spcPts val="6579"/>
              </a:lnSpc>
              <a:spcBef>
                <a:spcPct val="0"/>
              </a:spcBef>
            </a:pPr>
            <a:r>
              <a:rPr lang="en-US" sz="3200" b="1">
                <a:solidFill>
                  <a:schemeClr val="bg1"/>
                </a:solidFill>
                <a:latin typeface="Roboto Condensed"/>
                <a:ea typeface="+mn-lt"/>
                <a:cs typeface="+mn-lt"/>
                <a:sym typeface="Palanquin Bold"/>
              </a:rPr>
              <a:t>When disaster strikes, Publix partners with United Way Worldwide, state associations, and local United Ways to mobilize resources to support impacted employees and quickly reopen stores to serve the affected community.</a:t>
            </a:r>
            <a:endParaRPr lang="en-US" sz="3200" b="1">
              <a:solidFill>
                <a:schemeClr val="bg1"/>
              </a:solidFill>
              <a:latin typeface="Roboto Condensed"/>
              <a:ea typeface="+mn-lt"/>
              <a:cs typeface="+mn-lt"/>
            </a:endParaRPr>
          </a:p>
        </p:txBody>
      </p:sp>
    </p:spTree>
    <p:extLst>
      <p:ext uri="{BB962C8B-B14F-4D97-AF65-F5344CB8AC3E}">
        <p14:creationId xmlns:p14="http://schemas.microsoft.com/office/powerpoint/2010/main" val="91477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truck on the road&#10;&#10;Description automatically generated">
            <a:extLst>
              <a:ext uri="{FF2B5EF4-FFF2-40B4-BE49-F238E27FC236}">
                <a16:creationId xmlns:a16="http://schemas.microsoft.com/office/drawing/2014/main" id="{B2902EC8-0B67-C906-BC96-DC8CFCE83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6CF27C9-83C6-4B1C-F3C7-DCAF4EF6CB8B}"/>
              </a:ext>
            </a:extLst>
          </p:cNvPr>
          <p:cNvSpPr txBox="1"/>
          <p:nvPr/>
        </p:nvSpPr>
        <p:spPr>
          <a:xfrm>
            <a:off x="1143000" y="4305300"/>
            <a:ext cx="9220200" cy="4228081"/>
          </a:xfrm>
          <a:prstGeom prst="rect">
            <a:avLst/>
          </a:prstGeom>
          <a:noFill/>
        </p:spPr>
        <p:txBody>
          <a:bodyPr wrap="square" lIns="91440" tIns="45720" rIns="91440" bIns="45720" anchor="t">
            <a:spAutoFit/>
          </a:bodyPr>
          <a:lstStyle/>
          <a:p>
            <a:pPr>
              <a:lnSpc>
                <a:spcPts val="6579"/>
              </a:lnSpc>
              <a:spcBef>
                <a:spcPct val="0"/>
              </a:spcBef>
            </a:pPr>
            <a:r>
              <a:rPr lang="en-US" sz="3600" b="1">
                <a:solidFill>
                  <a:schemeClr val="bg1"/>
                </a:solidFill>
                <a:latin typeface="Roboto Condensed"/>
                <a:ea typeface="+mn-lt"/>
                <a:cs typeface="+mn-lt"/>
                <a:sym typeface="Palanquin Bold"/>
              </a:rPr>
              <a:t>When disaster strikes, Publix partners with United Way Worldwide, state associations, and local United Ways to mobilize resources to support impacted employees and quickly reopen stores to serve the affected community.</a:t>
            </a:r>
            <a:endParaRPr lang="en-US" sz="3600" b="1">
              <a:solidFill>
                <a:schemeClr val="bg1"/>
              </a:solidFill>
              <a:latin typeface="Roboto Condensed"/>
              <a:ea typeface="+mn-lt"/>
              <a:cs typeface="+mn-lt"/>
            </a:endParaRPr>
          </a:p>
        </p:txBody>
      </p:sp>
    </p:spTree>
    <p:extLst>
      <p:ext uri="{BB962C8B-B14F-4D97-AF65-F5344CB8AC3E}">
        <p14:creationId xmlns:p14="http://schemas.microsoft.com/office/powerpoint/2010/main" val="2410275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5A8E375690F54A8FB857AC9D86A6F5" ma:contentTypeVersion="20" ma:contentTypeDescription="Create a new document." ma:contentTypeScope="" ma:versionID="0022cbf7855647e0bf36a6109411575e">
  <xsd:schema xmlns:xsd="http://www.w3.org/2001/XMLSchema" xmlns:xs="http://www.w3.org/2001/XMLSchema" xmlns:p="http://schemas.microsoft.com/office/2006/metadata/properties" xmlns:ns2="881783c9-142e-4683-9245-d3244a9bf91f" xmlns:ns3="2c67b3fd-90cc-44e2-9661-0279bce71c4f" targetNamespace="http://schemas.microsoft.com/office/2006/metadata/properties" ma:root="true" ma:fieldsID="534ec8bcd6ff6b6db1e05568414c5b92" ns2:_="" ns3:_="">
    <xsd:import namespace="881783c9-142e-4683-9245-d3244a9bf91f"/>
    <xsd:import namespace="2c67b3fd-90cc-44e2-9661-0279bce71c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_Flow_SignoffStatus" minOccurs="0"/>
                <xsd:element ref="ns2:Department"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783c9-142e-4683-9245-d3244a9bf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Sign_x002d_off_x0020_status">
      <xsd:simpleType>
        <xsd:restriction base="dms:Text"/>
      </xsd:simpleType>
    </xsd:element>
    <xsd:element name="Department" ma:index="18" nillable="true" ma:displayName="Department" ma:default="Administration" ma:format="Dropdown" ma:internalName="Department">
      <xsd:simpleType>
        <xsd:restriction base="dms:Choice">
          <xsd:enumeration value="Administration"/>
          <xsd:enumeration value="Community Building"/>
          <xsd:enumeration value="Family Fundamentals"/>
          <xsd:enumeration value="Finance"/>
          <xsd:enumeration value="IT"/>
          <xsd:enumeration value="Marketing"/>
          <xsd:enumeration value="Resource Development"/>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dd4c658-e965-45e9-9c0f-681df7c702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67b3fd-90cc-44e2-9661-0279bce71c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dfe11a2-dccd-460e-92e5-a8d43020cc99}" ma:internalName="TaxCatchAll" ma:showField="CatchAllData" ma:web="2c67b3fd-90cc-44e2-9661-0279bce71c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partment xmlns="881783c9-142e-4683-9245-d3244a9bf91f">Administration</Department>
    <lcf76f155ced4ddcb4097134ff3c332f xmlns="881783c9-142e-4683-9245-d3244a9bf91f">
      <Terms xmlns="http://schemas.microsoft.com/office/infopath/2007/PartnerControls"/>
    </lcf76f155ced4ddcb4097134ff3c332f>
    <TaxCatchAll xmlns="2c67b3fd-90cc-44e2-9661-0279bce71c4f" xsi:nil="true"/>
    <_Flow_SignoffStatus xmlns="881783c9-142e-4683-9245-d3244a9bf91f" xsi:nil="true"/>
    <SharedWithUsers xmlns="2c67b3fd-90cc-44e2-9661-0279bce71c4f">
      <UserInfo>
        <DisplayName>Jes Garcia</DisplayName>
        <AccountId>19</AccountId>
        <AccountType/>
      </UserInfo>
      <UserInfo>
        <DisplayName>Christina Criser</DisplayName>
        <AccountId>33</AccountId>
        <AccountType/>
      </UserInfo>
      <UserInfo>
        <DisplayName>Ileana Kniss</DisplayName>
        <AccountId>2323</AccountId>
        <AccountType/>
      </UserInfo>
      <UserInfo>
        <DisplayName>Michelle Patten</DisplayName>
        <AccountId>2958</AccountId>
        <AccountType/>
      </UserInfo>
      <UserInfo>
        <DisplayName>Jordan Weiland</DisplayName>
        <AccountId>777</AccountId>
        <AccountType/>
      </UserInfo>
    </SharedWithUsers>
  </documentManagement>
</p:properties>
</file>

<file path=customXml/itemProps1.xml><?xml version="1.0" encoding="utf-8"?>
<ds:datastoreItem xmlns:ds="http://schemas.openxmlformats.org/officeDocument/2006/customXml" ds:itemID="{7B992E96-DEA0-4F3E-9E60-7D99FDB4F87F}">
  <ds:schemaRefs>
    <ds:schemaRef ds:uri="2c67b3fd-90cc-44e2-9661-0279bce71c4f"/>
    <ds:schemaRef ds:uri="881783c9-142e-4683-9245-d3244a9bf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ABC8FA-2DE7-4EBD-A626-E67F2E3F7F07}">
  <ds:schemaRefs>
    <ds:schemaRef ds:uri="http://schemas.microsoft.com/sharepoint/v3/contenttype/forms"/>
  </ds:schemaRefs>
</ds:datastoreItem>
</file>

<file path=customXml/itemProps3.xml><?xml version="1.0" encoding="utf-8"?>
<ds:datastoreItem xmlns:ds="http://schemas.openxmlformats.org/officeDocument/2006/customXml" ds:itemID="{5BFC32F5-4F18-45C5-BAD9-B898110E32C4}">
  <ds:schemaRefs>
    <ds:schemaRef ds:uri="http://schemas.microsoft.com/office/2006/documentManagement/types"/>
    <ds:schemaRef ds:uri="http://purl.org/dc/terms/"/>
    <ds:schemaRef ds:uri="http://www.w3.org/XML/1998/namespace"/>
    <ds:schemaRef ds:uri="2c67b3fd-90cc-44e2-9661-0279bce71c4f"/>
    <ds:schemaRef ds:uri="http://schemas.openxmlformats.org/package/2006/metadata/core-properties"/>
    <ds:schemaRef ds:uri="http://purl.org/dc/dcmitype/"/>
    <ds:schemaRef ds:uri="http://schemas.microsoft.com/office/2006/metadata/properties"/>
    <ds:schemaRef ds:uri="http://schemas.microsoft.com/office/infopath/2007/PartnerControls"/>
    <ds:schemaRef ds:uri="881783c9-142e-4683-9245-d3244a9bf91f"/>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638</Words>
  <Application>Microsoft Macintosh PowerPoint</Application>
  <PresentationFormat>Custom</PresentationFormat>
  <Paragraphs>74</Paragraphs>
  <Slides>14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Roboto Bold</vt:lpstr>
      <vt:lpstr>Roboto Condensed</vt:lpstr>
      <vt:lpstr>Roboto</vt:lpstr>
      <vt:lpstr>Arial</vt:lpstr>
      <vt:lpstr>League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Campaign Powerpoint vPublix</dc:title>
  <dc:creator>Michelle Patten</dc:creator>
  <cp:lastModifiedBy>Lance Ferguson</cp:lastModifiedBy>
  <cp:revision>2</cp:revision>
  <dcterms:created xsi:type="dcterms:W3CDTF">2006-08-16T00:00:00Z</dcterms:created>
  <dcterms:modified xsi:type="dcterms:W3CDTF">2024-07-24T19:14:11Z</dcterms:modified>
  <dc:identifier>DAGJ0sWpqmU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0x010100B55A8E375690F54A8FB857AC9D86A6F5</vt:lpwstr>
  </property>
  <property fmtid="{D5CDD505-2E9C-101B-9397-08002B2CF9AE}" pid="3" name="MediaServiceImageTags">
    <vt:lpwstr/>
  </property>
</Properties>
</file>